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 id="257" r:id="rId3"/>
    <p:sldId id="258" r:id="rId4"/>
    <p:sldId id="276" r:id="rId5"/>
    <p:sldId id="259" r:id="rId6"/>
    <p:sldId id="260" r:id="rId7"/>
    <p:sldId id="261" r:id="rId8"/>
    <p:sldId id="262" r:id="rId9"/>
    <p:sldId id="266" r:id="rId10"/>
    <p:sldId id="267" r:id="rId11"/>
    <p:sldId id="268" r:id="rId12"/>
    <p:sldId id="269" r:id="rId13"/>
    <p:sldId id="279" r:id="rId14"/>
    <p:sldId id="271" r:id="rId15"/>
    <p:sldId id="264" r:id="rId16"/>
    <p:sldId id="280" r:id="rId17"/>
    <p:sldId id="277"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441"/>
    <p:restoredTop sz="94661"/>
  </p:normalViewPr>
  <p:slideViewPr>
    <p:cSldViewPr snapToGrid="0" snapToObjects="1">
      <p:cViewPr varScale="1">
        <p:scale>
          <a:sx n="81" d="100"/>
          <a:sy n="81" d="100"/>
        </p:scale>
        <p:origin x="1150" y="29"/>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jpg>
</file>

<file path=ppt/media/image15.jpeg>
</file>

<file path=ppt/media/image16.jpeg>
</file>

<file path=ppt/media/image17.jpeg>
</file>

<file path=ppt/media/image18.jpeg>
</file>

<file path=ppt/media/image19.jp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377329144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1737506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1012309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1066203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426648251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39105211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B8BEEE3-2405-3F44-9580-83B9293E84C6}"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09432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2385201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3279709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CBEDBCD2-871A-C34E-90DF-2AD5B653B154}" type="datetimeFigureOut">
              <a:rPr lang="en-US" smtClean="0"/>
              <a:t>5/3/2019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2552203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CBEDBCD2-871A-C34E-90DF-2AD5B653B154}" type="datetimeFigureOut">
              <a:rPr lang="en-US" smtClean="0"/>
              <a:t>5/3/2019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3B8BEEE3-2405-3F44-9580-83B9293E84C6}" type="slidenum">
              <a:rPr lang="en-US" smtClean="0"/>
              <a:t>‹#›</a:t>
            </a:fld>
            <a:endParaRPr lang="en-US" dirty="0"/>
          </a:p>
        </p:txBody>
      </p:sp>
    </p:spTree>
    <p:extLst>
      <p:ext uri="{BB962C8B-B14F-4D97-AF65-F5344CB8AC3E}">
        <p14:creationId xmlns:p14="http://schemas.microsoft.com/office/powerpoint/2010/main" val="1088648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CBEDBCD2-871A-C34E-90DF-2AD5B653B154}" type="datetimeFigureOut">
              <a:rPr lang="en-US" smtClean="0"/>
              <a:t>5/3/2019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B8BEEE3-2405-3F44-9580-83B9293E84C6}" type="slidenum">
              <a:rPr lang="en-US" smtClean="0"/>
              <a:t>‹#›</a:t>
            </a:fld>
            <a:endParaRPr lang="en-US" dirty="0"/>
          </a:p>
        </p:txBody>
      </p:sp>
    </p:spTree>
    <p:extLst>
      <p:ext uri="{BB962C8B-B14F-4D97-AF65-F5344CB8AC3E}">
        <p14:creationId xmlns:p14="http://schemas.microsoft.com/office/powerpoint/2010/main" val="397037222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14.jpg"/></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image" Target="../media/image19.jpg"/><Relationship Id="rId5" Type="http://schemas.openxmlformats.org/officeDocument/2006/relationships/image" Target="../media/image18.jpeg"/><Relationship Id="rId4" Type="http://schemas.openxmlformats.org/officeDocument/2006/relationships/image" Target="../media/image17.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audio" Target="../media/media19.m4a"/><Relationship Id="rId13" Type="http://schemas.microsoft.com/office/2007/relationships/media" Target="../media/media22.m4a"/><Relationship Id="rId18" Type="http://schemas.openxmlformats.org/officeDocument/2006/relationships/image" Target="../media/image2.png"/><Relationship Id="rId3" Type="http://schemas.microsoft.com/office/2007/relationships/media" Target="../media/media17.m4a"/><Relationship Id="rId7" Type="http://schemas.microsoft.com/office/2007/relationships/media" Target="../media/media19.m4a"/><Relationship Id="rId12" Type="http://schemas.openxmlformats.org/officeDocument/2006/relationships/audio" Target="../media/media21.m4a"/><Relationship Id="rId17" Type="http://schemas.openxmlformats.org/officeDocument/2006/relationships/slideLayout" Target="../slideLayouts/slideLayout2.xml"/><Relationship Id="rId2" Type="http://schemas.openxmlformats.org/officeDocument/2006/relationships/audio" Target="../media/media16.m4a"/><Relationship Id="rId16" Type="http://schemas.openxmlformats.org/officeDocument/2006/relationships/audio" Target="../media/media13.m4a"/><Relationship Id="rId1" Type="http://schemas.microsoft.com/office/2007/relationships/media" Target="../media/media16.m4a"/><Relationship Id="rId6" Type="http://schemas.openxmlformats.org/officeDocument/2006/relationships/audio" Target="../media/media18.m4a"/><Relationship Id="rId11" Type="http://schemas.microsoft.com/office/2007/relationships/media" Target="../media/media21.m4a"/><Relationship Id="rId5" Type="http://schemas.microsoft.com/office/2007/relationships/media" Target="../media/media18.m4a"/><Relationship Id="rId15" Type="http://schemas.microsoft.com/office/2007/relationships/media" Target="../media/media13.m4a"/><Relationship Id="rId10" Type="http://schemas.openxmlformats.org/officeDocument/2006/relationships/audio" Target="../media/media20.m4a"/><Relationship Id="rId4" Type="http://schemas.openxmlformats.org/officeDocument/2006/relationships/audio" Target="../media/media17.m4a"/><Relationship Id="rId9" Type="http://schemas.microsoft.com/office/2007/relationships/media" Target="../media/media20.m4a"/><Relationship Id="rId14" Type="http://schemas.openxmlformats.org/officeDocument/2006/relationships/audio" Target="../media/media22.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descr="A picture containing sky, outdoor&#10;&#10;Description automatically generated">
            <a:extLst>
              <a:ext uri="{FF2B5EF4-FFF2-40B4-BE49-F238E27FC236}">
                <a16:creationId xmlns:a16="http://schemas.microsoft.com/office/drawing/2014/main" id="{F5CC380C-7792-4140-910A-5ACA3666C4C2}"/>
              </a:ext>
            </a:extLst>
          </p:cNvPr>
          <p:cNvPicPr>
            <a:picLocks/>
          </p:cNvPicPr>
          <p:nvPr/>
        </p:nvPicPr>
        <p:blipFill rotWithShape="1">
          <a:blip r:embed="rId4">
            <a:alphaModFix amt="40000"/>
            <a:extLst/>
          </a:blip>
          <a:srcRect r="1334"/>
          <a:stretch/>
        </p:blipFill>
        <p:spPr>
          <a:xfrm>
            <a:off x="20" y="10"/>
            <a:ext cx="12191980" cy="6857990"/>
          </a:xfrm>
          <a:prstGeom prst="rect">
            <a:avLst/>
          </a:prstGeom>
        </p:spPr>
      </p:pic>
      <p:sp>
        <p:nvSpPr>
          <p:cNvPr id="25" name="TextBox 24">
            <a:extLst>
              <a:ext uri="{FF2B5EF4-FFF2-40B4-BE49-F238E27FC236}">
                <a16:creationId xmlns:a16="http://schemas.microsoft.com/office/drawing/2014/main" id="{662C250B-C396-7849-A1A4-4DB3088AD9F9}"/>
              </a:ext>
            </a:extLst>
          </p:cNvPr>
          <p:cNvSpPr txBox="1"/>
          <p:nvPr/>
        </p:nvSpPr>
        <p:spPr>
          <a:xfrm>
            <a:off x="1600200" y="2386744"/>
            <a:ext cx="8991600" cy="1645920"/>
          </a:xfrm>
          <a:prstGeom prst="rect">
            <a:avLst/>
          </a:prstGeom>
          <a:noFill/>
          <a:ln w="38100" cap="sq">
            <a:solidFill>
              <a:schemeClr val="tx1"/>
            </a:solidFill>
            <a:miter lim="800000"/>
          </a:ln>
        </p:spPr>
        <p:txBody>
          <a:bodyPr vert="horz" lIns="274320" tIns="182880" rIns="274320" bIns="182880" rtlCol="0" anchor="ctr" anchorCtr="1">
            <a:normAutofit/>
          </a:bodyPr>
          <a:lstStyle/>
          <a:p>
            <a:pPr algn="ctr" defTabSz="914400">
              <a:lnSpc>
                <a:spcPct val="90000"/>
              </a:lnSpc>
              <a:spcBef>
                <a:spcPct val="0"/>
              </a:spcBef>
              <a:spcAft>
                <a:spcPts val="600"/>
              </a:spcAft>
            </a:pPr>
            <a:r>
              <a:rPr lang="en-US" sz="3800" cap="all" spc="200">
                <a:latin typeface="+mj-lt"/>
                <a:ea typeface="+mj-ea"/>
                <a:cs typeface="+mj-cs"/>
              </a:rPr>
              <a:t>ANALYSIS OF AIRBNB – PARIS</a:t>
            </a:r>
          </a:p>
          <a:p>
            <a:pPr algn="ctr" defTabSz="914400">
              <a:lnSpc>
                <a:spcPct val="90000"/>
              </a:lnSpc>
              <a:spcBef>
                <a:spcPct val="0"/>
              </a:spcBef>
              <a:spcAft>
                <a:spcPts val="600"/>
              </a:spcAft>
            </a:pPr>
            <a:r>
              <a:rPr lang="en-US" sz="3800" cap="all" spc="200">
                <a:latin typeface="+mj-lt"/>
                <a:ea typeface="+mj-ea"/>
                <a:cs typeface="+mj-cs"/>
              </a:rPr>
              <a:t>GROUP 7</a:t>
            </a:r>
          </a:p>
        </p:txBody>
      </p:sp>
      <p:pic>
        <p:nvPicPr>
          <p:cNvPr id="2" name="Audio 1">
            <a:hlinkClick r:id="" action="ppaction://media"/>
            <a:extLst>
              <a:ext uri="{FF2B5EF4-FFF2-40B4-BE49-F238E27FC236}">
                <a16:creationId xmlns:a16="http://schemas.microsoft.com/office/drawing/2014/main" id="{B99A32F2-E7B8-6A4B-9687-11F05B3664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0903120"/>
      </p:ext>
    </p:extLst>
  </p:cSld>
  <p:clrMapOvr>
    <a:masterClrMapping/>
  </p:clrMapOvr>
  <mc:AlternateContent xmlns:mc="http://schemas.openxmlformats.org/markup-compatibility/2006" xmlns:p14="http://schemas.microsoft.com/office/powerpoint/2010/main">
    <mc:Choice Requires="p14">
      <p:transition spd="slow" p14:dur="2000" advTm="7216"/>
    </mc:Choice>
    <mc:Fallback xmlns="">
      <p:transition spd="slow" advTm="7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AC28A62-DAA9-BA48-B315-2FAA2549B948}"/>
              </a:ext>
            </a:extLst>
          </p:cNvPr>
          <p:cNvSpPr>
            <a:spLocks noGrp="1"/>
          </p:cNvSpPr>
          <p:nvPr>
            <p:ph idx="1"/>
          </p:nvPr>
        </p:nvSpPr>
        <p:spPr>
          <a:xfrm>
            <a:off x="645161" y="1594528"/>
            <a:ext cx="3363974" cy="3415622"/>
          </a:xfrm>
        </p:spPr>
        <p:txBody>
          <a:bodyPr>
            <a:normAutofit fontScale="92500" lnSpcReduction="20000"/>
          </a:bodyPr>
          <a:lstStyle/>
          <a:p>
            <a:r>
              <a:rPr lang="en-US" sz="1900" dirty="0">
                <a:solidFill>
                  <a:schemeClr val="bg1"/>
                </a:solidFill>
                <a:cs typeface="Times New Roman" panose="02020603050405020304" pitchFamily="18" charset="0"/>
              </a:rPr>
              <a:t>This graph represents the average price of listings per number of bedrooms in Elysee.</a:t>
            </a:r>
          </a:p>
          <a:p>
            <a:r>
              <a:rPr lang="en-US" sz="1900" dirty="0">
                <a:solidFill>
                  <a:schemeClr val="bg1"/>
                </a:solidFill>
                <a:cs typeface="Times New Roman" panose="02020603050405020304" pitchFamily="18" charset="0"/>
              </a:rPr>
              <a:t>From Figure 5 and 6 we can suggest the host should allow for varying number of accommodates from 11 to 14 as he can charge a higher price and the competition is also low for those number of accommodates as the number of listings are low and can keep 5 bedrooms to be able to charge a higher price.</a:t>
            </a:r>
          </a:p>
          <a:p>
            <a:pPr marL="0" indent="0">
              <a:buNone/>
            </a:pPr>
            <a:endParaRPr lang="en-US" dirty="0"/>
          </a:p>
          <a:p>
            <a:endParaRPr lang="en-US" sz="1600" dirty="0">
              <a:solidFill>
                <a:schemeClr val="bg1"/>
              </a:solidFill>
            </a:endParaRPr>
          </a:p>
          <a:p>
            <a:endParaRPr lang="en-US" sz="1700" dirty="0">
              <a:solidFill>
                <a:schemeClr val="bg1"/>
              </a:solidFill>
            </a:endParaRPr>
          </a:p>
        </p:txBody>
      </p:sp>
      <p:sp>
        <p:nvSpPr>
          <p:cNvPr id="4" name="Rectangle 2">
            <a:extLst>
              <a:ext uri="{FF2B5EF4-FFF2-40B4-BE49-F238E27FC236}">
                <a16:creationId xmlns:a16="http://schemas.microsoft.com/office/drawing/2014/main" id="{CFE56C46-F78C-D242-A4A9-C0046745834B}"/>
              </a:ext>
            </a:extLst>
          </p:cNvPr>
          <p:cNvSpPr>
            <a:spLocks noChangeArrowheads="1"/>
          </p:cNvSpPr>
          <p:nvPr/>
        </p:nvSpPr>
        <p:spPr bwMode="auto">
          <a:xfrm>
            <a:off x="-683514" y="50749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5" name="Rectangle 2">
            <a:extLst>
              <a:ext uri="{FF2B5EF4-FFF2-40B4-BE49-F238E27FC236}">
                <a16:creationId xmlns:a16="http://schemas.microsoft.com/office/drawing/2014/main" id="{8F5A9A73-EDC4-1849-97AA-92DFD74F83BD}"/>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8" name="TextBox 7">
            <a:extLst>
              <a:ext uri="{FF2B5EF4-FFF2-40B4-BE49-F238E27FC236}">
                <a16:creationId xmlns:a16="http://schemas.microsoft.com/office/drawing/2014/main" id="{0743F1D3-DA08-6749-A97C-D5B602DD43CC}"/>
              </a:ext>
            </a:extLst>
          </p:cNvPr>
          <p:cNvSpPr txBox="1"/>
          <p:nvPr/>
        </p:nvSpPr>
        <p:spPr>
          <a:xfrm>
            <a:off x="7955615" y="5117366"/>
            <a:ext cx="935064" cy="369332"/>
          </a:xfrm>
          <a:prstGeom prst="rect">
            <a:avLst/>
          </a:prstGeom>
          <a:noFill/>
        </p:spPr>
        <p:txBody>
          <a:bodyPr wrap="none" rtlCol="0">
            <a:spAutoFit/>
          </a:bodyPr>
          <a:lstStyle/>
          <a:p>
            <a:r>
              <a:rPr lang="en-US" dirty="0"/>
              <a:t>Figure 6</a:t>
            </a:r>
          </a:p>
        </p:txBody>
      </p:sp>
      <p:pic>
        <p:nvPicPr>
          <p:cNvPr id="6" name="Picture 5" descr="A screenshot of a cell phone&#10;&#10;Description automatically generated">
            <a:extLst>
              <a:ext uri="{FF2B5EF4-FFF2-40B4-BE49-F238E27FC236}">
                <a16:creationId xmlns:a16="http://schemas.microsoft.com/office/drawing/2014/main" id="{C3357263-9F55-0B4A-9E4D-21FE209E8EB1}"/>
              </a:ext>
            </a:extLst>
          </p:cNvPr>
          <p:cNvPicPr>
            <a:picLocks noChangeAspect="1"/>
          </p:cNvPicPr>
          <p:nvPr/>
        </p:nvPicPr>
        <p:blipFill>
          <a:blip r:embed="rId4"/>
          <a:stretch>
            <a:fillRect/>
          </a:stretch>
        </p:blipFill>
        <p:spPr>
          <a:xfrm>
            <a:off x="4784651" y="1014984"/>
            <a:ext cx="7283344" cy="3913930"/>
          </a:xfrm>
          <a:prstGeom prst="rect">
            <a:avLst/>
          </a:prstGeom>
        </p:spPr>
      </p:pic>
      <p:pic>
        <p:nvPicPr>
          <p:cNvPr id="7" name="Audio 6">
            <a:hlinkClick r:id="" action="ppaction://media"/>
            <a:extLst>
              <a:ext uri="{FF2B5EF4-FFF2-40B4-BE49-F238E27FC236}">
                <a16:creationId xmlns:a16="http://schemas.microsoft.com/office/drawing/2014/main" id="{A79EB9DD-A36C-574D-8547-3143569CE2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12481433"/>
      </p:ext>
    </p:extLst>
  </p:cSld>
  <p:clrMapOvr>
    <a:masterClrMapping/>
  </p:clrMapOvr>
  <mc:AlternateContent xmlns:mc="http://schemas.openxmlformats.org/markup-compatibility/2006" xmlns:p14="http://schemas.microsoft.com/office/powerpoint/2010/main">
    <mc:Choice Requires="p14">
      <p:transition spd="slow" p14:dur="2000" advTm="24311"/>
    </mc:Choice>
    <mc:Fallback xmlns="">
      <p:transition spd="slow" advTm="2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AC28A62-DAA9-BA48-B315-2FAA2549B948}"/>
              </a:ext>
            </a:extLst>
          </p:cNvPr>
          <p:cNvSpPr>
            <a:spLocks noGrp="1"/>
          </p:cNvSpPr>
          <p:nvPr>
            <p:ph idx="1"/>
          </p:nvPr>
        </p:nvSpPr>
        <p:spPr>
          <a:xfrm>
            <a:off x="643468" y="1916149"/>
            <a:ext cx="3363974" cy="3415622"/>
          </a:xfrm>
        </p:spPr>
        <p:txBody>
          <a:bodyPr>
            <a:normAutofit/>
          </a:bodyPr>
          <a:lstStyle/>
          <a:p>
            <a:r>
              <a:rPr lang="en-US" dirty="0">
                <a:solidFill>
                  <a:schemeClr val="bg1"/>
                </a:solidFill>
                <a:cs typeface="Times New Roman" panose="02020603050405020304" pitchFamily="18" charset="0"/>
              </a:rPr>
              <a:t>This graph shows, in Elysee, Apartment hotels and Boutique hotels are priced the highest. </a:t>
            </a:r>
          </a:p>
        </p:txBody>
      </p:sp>
      <p:sp>
        <p:nvSpPr>
          <p:cNvPr id="4" name="Rectangle 2">
            <a:extLst>
              <a:ext uri="{FF2B5EF4-FFF2-40B4-BE49-F238E27FC236}">
                <a16:creationId xmlns:a16="http://schemas.microsoft.com/office/drawing/2014/main" id="{CFE56C46-F78C-D242-A4A9-C0046745834B}"/>
              </a:ext>
            </a:extLst>
          </p:cNvPr>
          <p:cNvSpPr>
            <a:spLocks noChangeArrowheads="1"/>
          </p:cNvSpPr>
          <p:nvPr/>
        </p:nvSpPr>
        <p:spPr bwMode="auto">
          <a:xfrm>
            <a:off x="-683514" y="50749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8" name="Rectangle 2">
            <a:extLst>
              <a:ext uri="{FF2B5EF4-FFF2-40B4-BE49-F238E27FC236}">
                <a16:creationId xmlns:a16="http://schemas.microsoft.com/office/drawing/2014/main" id="{586C7FFF-6E96-5F49-9390-4F4B4913DF23}"/>
              </a:ext>
            </a:extLst>
          </p:cNvPr>
          <p:cNvSpPr>
            <a:spLocks noChangeArrowheads="1"/>
          </p:cNvSpPr>
          <p:nvPr/>
        </p:nvSpPr>
        <p:spPr bwMode="auto">
          <a:xfrm>
            <a:off x="5297764" y="101498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pic>
        <p:nvPicPr>
          <p:cNvPr id="7169" name="Picture 7">
            <a:extLst>
              <a:ext uri="{FF2B5EF4-FFF2-40B4-BE49-F238E27FC236}">
                <a16:creationId xmlns:a16="http://schemas.microsoft.com/office/drawing/2014/main" id="{35F3CC1F-13A4-2B48-AA15-287E191616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74019" y="958860"/>
            <a:ext cx="6976956" cy="436805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07EB934-3ABF-624B-9E27-F37F84C4E953}"/>
              </a:ext>
            </a:extLst>
          </p:cNvPr>
          <p:cNvSpPr txBox="1"/>
          <p:nvPr/>
        </p:nvSpPr>
        <p:spPr>
          <a:xfrm>
            <a:off x="7955615" y="5326911"/>
            <a:ext cx="935064" cy="369332"/>
          </a:xfrm>
          <a:prstGeom prst="rect">
            <a:avLst/>
          </a:prstGeom>
          <a:noFill/>
        </p:spPr>
        <p:txBody>
          <a:bodyPr wrap="none" rtlCol="0">
            <a:spAutoFit/>
          </a:bodyPr>
          <a:lstStyle/>
          <a:p>
            <a:r>
              <a:rPr lang="en-US" dirty="0"/>
              <a:t>Figure 7</a:t>
            </a:r>
          </a:p>
        </p:txBody>
      </p:sp>
      <p:pic>
        <p:nvPicPr>
          <p:cNvPr id="2" name="Audio 1">
            <a:hlinkClick r:id="" action="ppaction://media"/>
            <a:extLst>
              <a:ext uri="{FF2B5EF4-FFF2-40B4-BE49-F238E27FC236}">
                <a16:creationId xmlns:a16="http://schemas.microsoft.com/office/drawing/2014/main" id="{4AD38F81-D8E4-8347-B8E2-68B34C1B10D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59626450"/>
      </p:ext>
    </p:extLst>
  </p:cSld>
  <p:clrMapOvr>
    <a:masterClrMapping/>
  </p:clrMapOvr>
  <mc:AlternateContent xmlns:mc="http://schemas.openxmlformats.org/markup-compatibility/2006" xmlns:p14="http://schemas.microsoft.com/office/powerpoint/2010/main">
    <mc:Choice Requires="p14">
      <p:transition spd="slow" p14:dur="2000" advTm="25102"/>
    </mc:Choice>
    <mc:Fallback xmlns="">
      <p:transition spd="slow" advTm="25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AC28A62-DAA9-BA48-B315-2FAA2549B948}"/>
              </a:ext>
            </a:extLst>
          </p:cNvPr>
          <p:cNvSpPr>
            <a:spLocks noGrp="1"/>
          </p:cNvSpPr>
          <p:nvPr>
            <p:ph idx="1"/>
          </p:nvPr>
        </p:nvSpPr>
        <p:spPr>
          <a:xfrm>
            <a:off x="643468" y="1472184"/>
            <a:ext cx="3363974" cy="3415622"/>
          </a:xfrm>
        </p:spPr>
        <p:txBody>
          <a:bodyPr>
            <a:normAutofit/>
          </a:bodyPr>
          <a:lstStyle/>
          <a:p>
            <a:r>
              <a:rPr lang="en-US" dirty="0">
                <a:solidFill>
                  <a:schemeClr val="bg1"/>
                </a:solidFill>
                <a:cs typeface="Times New Roman" panose="02020603050405020304" pitchFamily="18" charset="0"/>
              </a:rPr>
              <a:t>This graph shows that the Apartments are the highest in demand and figure 7 shows low average price for them. Hence, the host can charge a comparatively higher price based on these two factors.</a:t>
            </a:r>
          </a:p>
          <a:p>
            <a:pPr marL="0" indent="0">
              <a:buNone/>
            </a:pPr>
            <a:endParaRPr lang="en-US" dirty="0"/>
          </a:p>
        </p:txBody>
      </p:sp>
      <p:sp>
        <p:nvSpPr>
          <p:cNvPr id="4" name="Rectangle 2">
            <a:extLst>
              <a:ext uri="{FF2B5EF4-FFF2-40B4-BE49-F238E27FC236}">
                <a16:creationId xmlns:a16="http://schemas.microsoft.com/office/drawing/2014/main" id="{CFE56C46-F78C-D242-A4A9-C0046745834B}"/>
              </a:ext>
            </a:extLst>
          </p:cNvPr>
          <p:cNvSpPr>
            <a:spLocks noChangeArrowheads="1"/>
          </p:cNvSpPr>
          <p:nvPr/>
        </p:nvSpPr>
        <p:spPr bwMode="auto">
          <a:xfrm>
            <a:off x="-683514" y="50749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6" name="Rectangle 2">
            <a:extLst>
              <a:ext uri="{FF2B5EF4-FFF2-40B4-BE49-F238E27FC236}">
                <a16:creationId xmlns:a16="http://schemas.microsoft.com/office/drawing/2014/main" id="{5EC10C3A-33EF-DB4D-9B79-E67AA91C1FF5}"/>
              </a:ext>
            </a:extLst>
          </p:cNvPr>
          <p:cNvSpPr>
            <a:spLocks noChangeArrowheads="1"/>
          </p:cNvSpPr>
          <p:nvPr/>
        </p:nvSpPr>
        <p:spPr bwMode="auto">
          <a:xfrm>
            <a:off x="5139427" y="6413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pic>
        <p:nvPicPr>
          <p:cNvPr id="8193" name="Picture 34">
            <a:extLst>
              <a:ext uri="{FF2B5EF4-FFF2-40B4-BE49-F238E27FC236}">
                <a16:creationId xmlns:a16="http://schemas.microsoft.com/office/drawing/2014/main" id="{DD35F9BA-2CC5-894E-874B-E35900EBDD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0048" y="821364"/>
            <a:ext cx="7041003" cy="490331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E72C69E5-E5ED-C447-A398-AA6D8A187FF8}"/>
              </a:ext>
            </a:extLst>
          </p:cNvPr>
          <p:cNvSpPr txBox="1"/>
          <p:nvPr/>
        </p:nvSpPr>
        <p:spPr>
          <a:xfrm>
            <a:off x="7955615" y="5777256"/>
            <a:ext cx="935064" cy="369332"/>
          </a:xfrm>
          <a:prstGeom prst="rect">
            <a:avLst/>
          </a:prstGeom>
          <a:noFill/>
        </p:spPr>
        <p:txBody>
          <a:bodyPr wrap="none" rtlCol="0">
            <a:spAutoFit/>
          </a:bodyPr>
          <a:lstStyle/>
          <a:p>
            <a:pPr algn="ctr"/>
            <a:r>
              <a:rPr lang="en-US" dirty="0"/>
              <a:t>Figure 8</a:t>
            </a:r>
          </a:p>
        </p:txBody>
      </p:sp>
      <p:pic>
        <p:nvPicPr>
          <p:cNvPr id="2" name="Audio 1">
            <a:hlinkClick r:id="" action="ppaction://media"/>
            <a:extLst>
              <a:ext uri="{FF2B5EF4-FFF2-40B4-BE49-F238E27FC236}">
                <a16:creationId xmlns:a16="http://schemas.microsoft.com/office/drawing/2014/main" id="{148CB328-2894-664D-9519-A3D054D3DB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6620419"/>
      </p:ext>
    </p:extLst>
  </p:cSld>
  <p:clrMapOvr>
    <a:masterClrMapping/>
  </p:clrMapOvr>
  <mc:AlternateContent xmlns:mc="http://schemas.openxmlformats.org/markup-compatibility/2006" xmlns:p14="http://schemas.microsoft.com/office/powerpoint/2010/main">
    <mc:Choice Requires="p14">
      <p:transition spd="slow" p14:dur="2000" advTm="20476"/>
    </mc:Choice>
    <mc:Fallback xmlns="">
      <p:transition spd="slow" advTm="204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4" name="Rectangle 2">
            <a:extLst>
              <a:ext uri="{FF2B5EF4-FFF2-40B4-BE49-F238E27FC236}">
                <a16:creationId xmlns:a16="http://schemas.microsoft.com/office/drawing/2014/main" id="{CFE56C46-F78C-D242-A4A9-C0046745834B}"/>
              </a:ext>
            </a:extLst>
          </p:cNvPr>
          <p:cNvSpPr>
            <a:spLocks noChangeArrowheads="1"/>
          </p:cNvSpPr>
          <p:nvPr/>
        </p:nvSpPr>
        <p:spPr bwMode="auto">
          <a:xfrm>
            <a:off x="-683514" y="50749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6" name="Rectangle 2">
            <a:extLst>
              <a:ext uri="{FF2B5EF4-FFF2-40B4-BE49-F238E27FC236}">
                <a16:creationId xmlns:a16="http://schemas.microsoft.com/office/drawing/2014/main" id="{5EC10C3A-33EF-DB4D-9B79-E67AA91C1FF5}"/>
              </a:ext>
            </a:extLst>
          </p:cNvPr>
          <p:cNvSpPr>
            <a:spLocks noChangeArrowheads="1"/>
          </p:cNvSpPr>
          <p:nvPr/>
        </p:nvSpPr>
        <p:spPr bwMode="auto">
          <a:xfrm>
            <a:off x="5139427" y="6413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14" name="Title 1">
            <a:extLst>
              <a:ext uri="{FF2B5EF4-FFF2-40B4-BE49-F238E27FC236}">
                <a16:creationId xmlns:a16="http://schemas.microsoft.com/office/drawing/2014/main" id="{74C2DE34-7EB7-4106-AAC1-9BC61E682955}"/>
              </a:ext>
            </a:extLst>
          </p:cNvPr>
          <p:cNvSpPr>
            <a:spLocks noGrp="1"/>
          </p:cNvSpPr>
          <p:nvPr>
            <p:ph type="title"/>
          </p:nvPr>
        </p:nvSpPr>
        <p:spPr>
          <a:xfrm>
            <a:off x="643467" y="643467"/>
            <a:ext cx="3363974" cy="1728044"/>
          </a:xfrm>
          <a:noFill/>
          <a:ln>
            <a:solidFill>
              <a:schemeClr val="bg1"/>
            </a:solidFill>
          </a:ln>
        </p:spPr>
        <p:txBody>
          <a:bodyPr wrap="square">
            <a:normAutofit/>
          </a:bodyPr>
          <a:lstStyle/>
          <a:p>
            <a:r>
              <a:rPr lang="en-US" dirty="0">
                <a:solidFill>
                  <a:schemeClr val="bg1"/>
                </a:solidFill>
              </a:rPr>
              <a:t>Analysis III- When to list the property</a:t>
            </a:r>
          </a:p>
        </p:txBody>
      </p:sp>
      <p:sp>
        <p:nvSpPr>
          <p:cNvPr id="15" name="Content Placeholder 2">
            <a:extLst>
              <a:ext uri="{FF2B5EF4-FFF2-40B4-BE49-F238E27FC236}">
                <a16:creationId xmlns:a16="http://schemas.microsoft.com/office/drawing/2014/main" id="{D837A6D4-5A8E-4EE5-A431-15CDAF55C6A2}"/>
              </a:ext>
            </a:extLst>
          </p:cNvPr>
          <p:cNvSpPr>
            <a:spLocks noGrp="1"/>
          </p:cNvSpPr>
          <p:nvPr>
            <p:ph idx="1"/>
          </p:nvPr>
        </p:nvSpPr>
        <p:spPr>
          <a:xfrm>
            <a:off x="643468" y="2638044"/>
            <a:ext cx="3363973" cy="3712464"/>
          </a:xfrm>
        </p:spPr>
        <p:txBody>
          <a:bodyPr>
            <a:noAutofit/>
          </a:bodyPr>
          <a:lstStyle/>
          <a:p>
            <a:r>
              <a:rPr lang="en-US" dirty="0">
                <a:solidFill>
                  <a:schemeClr val="bg1"/>
                </a:solidFill>
                <a:latin typeface="Times New Roman" panose="02020603050405020304" pitchFamily="18" charset="0"/>
                <a:cs typeface="Times New Roman" panose="02020603050405020304" pitchFamily="18" charset="0"/>
              </a:rPr>
              <a:t>Considering the number of reviews in each month as a proxy for the demand of listings in that month. </a:t>
            </a:r>
          </a:p>
          <a:p>
            <a:r>
              <a:rPr lang="en-US" dirty="0">
                <a:solidFill>
                  <a:schemeClr val="bg1"/>
                </a:solidFill>
                <a:latin typeface="Times New Roman" panose="02020603050405020304" pitchFamily="18" charset="0"/>
                <a:cs typeface="Times New Roman" panose="02020603050405020304" pitchFamily="18" charset="0"/>
              </a:rPr>
              <a:t>The number of comments shows a similar pattern in each month of recent years, particularly after 2014. We can say that the demand for Elysee listings are highest during the month of June. So, the host in Elysee should list his place in June.</a:t>
            </a:r>
          </a:p>
          <a:p>
            <a:endParaRPr lang="en-US" dirty="0">
              <a:solidFill>
                <a:schemeClr val="bg1"/>
              </a:solidFill>
              <a:latin typeface="Times New Roman" panose="02020603050405020304" pitchFamily="18" charset="0"/>
              <a:cs typeface="Times New Roman" panose="02020603050405020304" pitchFamily="18" charset="0"/>
            </a:endParaRPr>
          </a:p>
        </p:txBody>
      </p:sp>
      <p:pic>
        <p:nvPicPr>
          <p:cNvPr id="16" name="Picture 15" descr="A picture containing text, map&#10;&#10;Description automatically generated">
            <a:extLst>
              <a:ext uri="{FF2B5EF4-FFF2-40B4-BE49-F238E27FC236}">
                <a16:creationId xmlns:a16="http://schemas.microsoft.com/office/drawing/2014/main" id="{80840D70-9C37-4291-A8C9-DE0CC693B930}"/>
              </a:ext>
            </a:extLst>
          </p:cNvPr>
          <p:cNvPicPr/>
          <p:nvPr/>
        </p:nvPicPr>
        <p:blipFill>
          <a:blip r:embed="rId4" cstate="print">
            <a:extLst>
              <a:ext uri="{28A0092B-C50C-407E-A947-70E740481C1C}">
                <a14:useLocalDpi xmlns:a14="http://schemas.microsoft.com/office/drawing/2010/main" val="0"/>
              </a:ext>
            </a:extLst>
          </a:blip>
          <a:stretch>
            <a:fillRect/>
          </a:stretch>
        </p:blipFill>
        <p:spPr bwMode="auto">
          <a:xfrm>
            <a:off x="4690955" y="502778"/>
            <a:ext cx="7460998" cy="4691829"/>
          </a:xfrm>
          <a:prstGeom prst="rect">
            <a:avLst/>
          </a:prstGeom>
          <a:noFill/>
        </p:spPr>
      </p:pic>
      <p:sp>
        <p:nvSpPr>
          <p:cNvPr id="17" name="TextBox 16">
            <a:extLst>
              <a:ext uri="{FF2B5EF4-FFF2-40B4-BE49-F238E27FC236}">
                <a16:creationId xmlns:a16="http://schemas.microsoft.com/office/drawing/2014/main" id="{4931EE03-C866-4EA8-8E9E-22D39827AD37}"/>
              </a:ext>
            </a:extLst>
          </p:cNvPr>
          <p:cNvSpPr txBox="1"/>
          <p:nvPr/>
        </p:nvSpPr>
        <p:spPr>
          <a:xfrm>
            <a:off x="8420986" y="5199321"/>
            <a:ext cx="935064" cy="369332"/>
          </a:xfrm>
          <a:prstGeom prst="rect">
            <a:avLst/>
          </a:prstGeom>
          <a:noFill/>
        </p:spPr>
        <p:txBody>
          <a:bodyPr wrap="none" rtlCol="0">
            <a:spAutoFit/>
          </a:bodyPr>
          <a:lstStyle/>
          <a:p>
            <a:r>
              <a:rPr lang="en-US" dirty="0"/>
              <a:t>Figure 9</a:t>
            </a:r>
          </a:p>
        </p:txBody>
      </p:sp>
      <p:pic>
        <p:nvPicPr>
          <p:cNvPr id="18" name="Audio 4">
            <a:hlinkClick r:id="" action="ppaction://media"/>
            <a:extLst>
              <a:ext uri="{FF2B5EF4-FFF2-40B4-BE49-F238E27FC236}">
                <a16:creationId xmlns:a16="http://schemas.microsoft.com/office/drawing/2014/main" id="{ABB5816C-3522-4D23-98DF-5406952016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43397" y="5742845"/>
            <a:ext cx="812800" cy="812800"/>
          </a:xfrm>
          <a:prstGeom prst="rect">
            <a:avLst/>
          </a:prstGeom>
        </p:spPr>
      </p:pic>
    </p:spTree>
    <p:extLst>
      <p:ext uri="{BB962C8B-B14F-4D97-AF65-F5344CB8AC3E}">
        <p14:creationId xmlns:p14="http://schemas.microsoft.com/office/powerpoint/2010/main" val="1827255846"/>
      </p:ext>
    </p:extLst>
  </p:cSld>
  <p:clrMapOvr>
    <a:masterClrMapping/>
  </p:clrMapOvr>
  <mc:AlternateContent xmlns:mc="http://schemas.openxmlformats.org/markup-compatibility/2006" xmlns:p14="http://schemas.microsoft.com/office/powerpoint/2010/main">
    <mc:Choice Requires="p14">
      <p:transition spd="slow" p14:dur="2000" advTm="20476"/>
    </mc:Choice>
    <mc:Fallback xmlns="">
      <p:transition spd="slow" advTm="204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0266"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7E9C3-CA5E-EE4B-A8BA-0C3E45E1DF79}"/>
              </a:ext>
            </a:extLst>
          </p:cNvPr>
          <p:cNvSpPr>
            <a:spLocks noGrp="1"/>
          </p:cNvSpPr>
          <p:nvPr>
            <p:ph type="title"/>
          </p:nvPr>
        </p:nvSpPr>
        <p:spPr>
          <a:xfrm>
            <a:off x="2231136" y="964692"/>
            <a:ext cx="7729728" cy="1188720"/>
          </a:xfrm>
        </p:spPr>
        <p:txBody>
          <a:bodyPr/>
          <a:lstStyle/>
          <a:p>
            <a:r>
              <a:rPr lang="en-US" dirty="0"/>
              <a:t>challenges</a:t>
            </a:r>
          </a:p>
        </p:txBody>
      </p:sp>
      <p:sp>
        <p:nvSpPr>
          <p:cNvPr id="3" name="Content Placeholder 2">
            <a:extLst>
              <a:ext uri="{FF2B5EF4-FFF2-40B4-BE49-F238E27FC236}">
                <a16:creationId xmlns:a16="http://schemas.microsoft.com/office/drawing/2014/main" id="{169698E4-745C-B249-B8A3-1F03FECC075C}"/>
              </a:ext>
            </a:extLst>
          </p:cNvPr>
          <p:cNvSpPr>
            <a:spLocks noGrp="1"/>
          </p:cNvSpPr>
          <p:nvPr>
            <p:ph idx="1"/>
          </p:nvPr>
        </p:nvSpPr>
        <p:spPr>
          <a:xfrm>
            <a:off x="2231136" y="2638044"/>
            <a:ext cx="7729728" cy="3101983"/>
          </a:xfrm>
        </p:spPr>
        <p:txBody>
          <a:bodyPr/>
          <a:lstStyle/>
          <a:p>
            <a:r>
              <a:rPr lang="en-US" dirty="0">
                <a:cs typeface="Times New Roman" panose="02020603050405020304" pitchFamily="18" charset="0"/>
              </a:rPr>
              <a:t>Assumptions had to be made for analysis. Since, we did not have the previous year bookings data, we used “number of reviews” feature as a proxy for demand of listings. Also, to obtain number of reviews for each month, we had to combine two data sets.</a:t>
            </a:r>
          </a:p>
          <a:p>
            <a:pPr marL="0" indent="0">
              <a:buNone/>
            </a:pPr>
            <a:endParaRPr lang="en-US" dirty="0"/>
          </a:p>
        </p:txBody>
      </p:sp>
      <p:pic>
        <p:nvPicPr>
          <p:cNvPr id="4" name="Audio 3">
            <a:hlinkClick r:id="" action="ppaction://media"/>
            <a:extLst>
              <a:ext uri="{FF2B5EF4-FFF2-40B4-BE49-F238E27FC236}">
                <a16:creationId xmlns:a16="http://schemas.microsoft.com/office/drawing/2014/main" id="{CBA7FE8F-A512-D04D-AEB1-E6EDC7517B7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77228760"/>
      </p:ext>
    </p:extLst>
  </p:cSld>
  <p:clrMapOvr>
    <a:masterClrMapping/>
  </p:clrMapOvr>
  <mc:AlternateContent xmlns:mc="http://schemas.openxmlformats.org/markup-compatibility/2006" xmlns:p14="http://schemas.microsoft.com/office/powerpoint/2010/main">
    <mc:Choice Requires="p14">
      <p:transition spd="slow" p14:dur="2000" advTm="43046"/>
    </mc:Choice>
    <mc:Fallback xmlns="">
      <p:transition spd="slow" advTm="43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19879-A470-C447-AA46-09DD7093BD39}"/>
              </a:ext>
            </a:extLst>
          </p:cNvPr>
          <p:cNvSpPr>
            <a:spLocks noGrp="1"/>
          </p:cNvSpPr>
          <p:nvPr>
            <p:ph type="title"/>
          </p:nvPr>
        </p:nvSpPr>
        <p:spPr>
          <a:xfrm>
            <a:off x="804672" y="978777"/>
            <a:ext cx="5925310" cy="1052700"/>
          </a:xfrm>
        </p:spPr>
        <p:txBody>
          <a:bodyPr>
            <a:normAutofit/>
          </a:bodyPr>
          <a:lstStyle/>
          <a:p>
            <a:r>
              <a:rPr lang="en-US" sz="2400" dirty="0"/>
              <a:t>Conclusions</a:t>
            </a:r>
            <a:br>
              <a:rPr lang="en-US" sz="2400" b="1" dirty="0"/>
            </a:br>
            <a:endParaRPr lang="en-US" sz="2400" dirty="0"/>
          </a:p>
        </p:txBody>
      </p:sp>
      <p:sp>
        <p:nvSpPr>
          <p:cNvPr id="3" name="Content Placeholder 2">
            <a:extLst>
              <a:ext uri="{FF2B5EF4-FFF2-40B4-BE49-F238E27FC236}">
                <a16:creationId xmlns:a16="http://schemas.microsoft.com/office/drawing/2014/main" id="{8F09D5C8-6E8D-0348-9318-72B738C1EF0B}"/>
              </a:ext>
            </a:extLst>
          </p:cNvPr>
          <p:cNvSpPr>
            <a:spLocks noGrp="1"/>
          </p:cNvSpPr>
          <p:nvPr>
            <p:ph idx="1"/>
          </p:nvPr>
        </p:nvSpPr>
        <p:spPr>
          <a:xfrm>
            <a:off x="804672" y="2640692"/>
            <a:ext cx="5925310" cy="3255252"/>
          </a:xfrm>
        </p:spPr>
        <p:txBody>
          <a:bodyPr>
            <a:normAutofit/>
          </a:bodyPr>
          <a:lstStyle/>
          <a:p>
            <a:r>
              <a:rPr lang="en-US" dirty="0">
                <a:cs typeface="Times New Roman" panose="02020603050405020304" pitchFamily="18" charset="0"/>
              </a:rPr>
              <a:t>We solved the business problem by choosing the neighborhood by analyzing the average and median price and considering the competitiveness in that neighborhood. </a:t>
            </a:r>
          </a:p>
          <a:p>
            <a:r>
              <a:rPr lang="en-US" dirty="0">
                <a:cs typeface="Times New Roman" panose="02020603050405020304" pitchFamily="18" charset="0"/>
              </a:rPr>
              <a:t>We found Elysee to be a neighborhood where a host could list. Then, we obtained the factors which were highly correlated with price for considering the features to be included in the listing. </a:t>
            </a:r>
          </a:p>
          <a:p>
            <a:r>
              <a:rPr lang="en-US" dirty="0">
                <a:cs typeface="Times New Roman" panose="02020603050405020304" pitchFamily="18" charset="0"/>
              </a:rPr>
              <a:t>Our analysis convey the ways a host can maximize his or her revenue which in turn would increase the revenue of Airbnb. </a:t>
            </a:r>
          </a:p>
        </p:txBody>
      </p:sp>
      <p:pic>
        <p:nvPicPr>
          <p:cNvPr id="5" name="Picture 4">
            <a:extLst>
              <a:ext uri="{FF2B5EF4-FFF2-40B4-BE49-F238E27FC236}">
                <a16:creationId xmlns:a16="http://schemas.microsoft.com/office/drawing/2014/main" id="{5FAAD081-E380-4A43-B140-C02FEAE62722}"/>
              </a:ext>
            </a:extLst>
          </p:cNvPr>
          <p:cNvPicPr>
            <a:picLocks noChangeAspect="1"/>
          </p:cNvPicPr>
          <p:nvPr/>
        </p:nvPicPr>
        <p:blipFill rotWithShape="1">
          <a:blip r:embed="rId4"/>
          <a:srcRect l="25902" r="35898"/>
          <a:stretch/>
        </p:blipFill>
        <p:spPr>
          <a:xfrm>
            <a:off x="7534654" y="10"/>
            <a:ext cx="4657345" cy="6857990"/>
          </a:xfrm>
          <a:prstGeom prst="rect">
            <a:avLst/>
          </a:prstGeom>
        </p:spPr>
      </p:pic>
      <p:pic>
        <p:nvPicPr>
          <p:cNvPr id="4" name="Audio 3">
            <a:hlinkClick r:id="" action="ppaction://media"/>
            <a:extLst>
              <a:ext uri="{FF2B5EF4-FFF2-40B4-BE49-F238E27FC236}">
                <a16:creationId xmlns:a16="http://schemas.microsoft.com/office/drawing/2014/main" id="{CCF35E9D-6287-5D4B-8FE1-742925E7CC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26049932"/>
      </p:ext>
    </p:extLst>
  </p:cSld>
  <p:clrMapOvr>
    <a:masterClrMapping/>
  </p:clrMapOvr>
  <mc:AlternateContent xmlns:mc="http://schemas.openxmlformats.org/markup-compatibility/2006" xmlns:p14="http://schemas.microsoft.com/office/powerpoint/2010/main">
    <mc:Choice Requires="p14">
      <p:transition spd="slow" p14:dur="2000" advTm="106300"/>
    </mc:Choice>
    <mc:Fallback xmlns="">
      <p:transition spd="slow" advTm="106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4" name="Rectangle 2">
            <a:extLst>
              <a:ext uri="{FF2B5EF4-FFF2-40B4-BE49-F238E27FC236}">
                <a16:creationId xmlns:a16="http://schemas.microsoft.com/office/drawing/2014/main" id="{CFE56C46-F78C-D242-A4A9-C0046745834B}"/>
              </a:ext>
            </a:extLst>
          </p:cNvPr>
          <p:cNvSpPr>
            <a:spLocks noChangeArrowheads="1"/>
          </p:cNvSpPr>
          <p:nvPr/>
        </p:nvSpPr>
        <p:spPr bwMode="auto">
          <a:xfrm>
            <a:off x="-683514" y="50749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6" name="Rectangle 2">
            <a:extLst>
              <a:ext uri="{FF2B5EF4-FFF2-40B4-BE49-F238E27FC236}">
                <a16:creationId xmlns:a16="http://schemas.microsoft.com/office/drawing/2014/main" id="{5EC10C3A-33EF-DB4D-9B79-E67AA91C1FF5}"/>
              </a:ext>
            </a:extLst>
          </p:cNvPr>
          <p:cNvSpPr>
            <a:spLocks noChangeArrowheads="1"/>
          </p:cNvSpPr>
          <p:nvPr/>
        </p:nvSpPr>
        <p:spPr bwMode="auto">
          <a:xfrm>
            <a:off x="5139427" y="6413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pic>
        <p:nvPicPr>
          <p:cNvPr id="12" name="Picture 11" descr="A person looking at the camera&#10;&#10;Description automatically generated">
            <a:extLst>
              <a:ext uri="{FF2B5EF4-FFF2-40B4-BE49-F238E27FC236}">
                <a16:creationId xmlns:a16="http://schemas.microsoft.com/office/drawing/2014/main" id="{5190BB41-86B3-44F0-888E-CEE00390CD12}"/>
              </a:ext>
            </a:extLst>
          </p:cNvPr>
          <p:cNvPicPr>
            <a:picLocks noChangeAspect="1"/>
          </p:cNvPicPr>
          <p:nvPr/>
        </p:nvPicPr>
        <p:blipFill>
          <a:blip r:embed="rId2"/>
          <a:stretch>
            <a:fillRect/>
          </a:stretch>
        </p:blipFill>
        <p:spPr>
          <a:xfrm>
            <a:off x="7336635" y="304204"/>
            <a:ext cx="2231136" cy="2231136"/>
          </a:xfrm>
          <a:prstGeom prst="rect">
            <a:avLst/>
          </a:prstGeom>
        </p:spPr>
      </p:pic>
      <p:pic>
        <p:nvPicPr>
          <p:cNvPr id="13" name="Picture 12" descr="A picture containing person, eating, table, food&#10;&#10;Description automatically generated">
            <a:extLst>
              <a:ext uri="{FF2B5EF4-FFF2-40B4-BE49-F238E27FC236}">
                <a16:creationId xmlns:a16="http://schemas.microsoft.com/office/drawing/2014/main" id="{83F9AE40-1E95-4A11-831A-AA91EEF4C31B}"/>
              </a:ext>
            </a:extLst>
          </p:cNvPr>
          <p:cNvPicPr>
            <a:picLocks noChangeAspect="1"/>
          </p:cNvPicPr>
          <p:nvPr/>
        </p:nvPicPr>
        <p:blipFill>
          <a:blip r:embed="rId3"/>
          <a:stretch>
            <a:fillRect/>
          </a:stretch>
        </p:blipFill>
        <p:spPr>
          <a:xfrm>
            <a:off x="9817038" y="296496"/>
            <a:ext cx="2208783" cy="2208783"/>
          </a:xfrm>
          <a:prstGeom prst="rect">
            <a:avLst/>
          </a:prstGeom>
        </p:spPr>
      </p:pic>
      <p:pic>
        <p:nvPicPr>
          <p:cNvPr id="14" name="Picture 13" descr="A person wearing a suit and tie smiling at the camera&#10;&#10;Description automatically generated">
            <a:extLst>
              <a:ext uri="{FF2B5EF4-FFF2-40B4-BE49-F238E27FC236}">
                <a16:creationId xmlns:a16="http://schemas.microsoft.com/office/drawing/2014/main" id="{B505E1CF-4AB9-4FBC-B1EA-97188E29B722}"/>
              </a:ext>
            </a:extLst>
          </p:cNvPr>
          <p:cNvPicPr>
            <a:picLocks noChangeAspect="1"/>
          </p:cNvPicPr>
          <p:nvPr/>
        </p:nvPicPr>
        <p:blipFill>
          <a:blip r:embed="rId4"/>
          <a:stretch>
            <a:fillRect/>
          </a:stretch>
        </p:blipFill>
        <p:spPr>
          <a:xfrm>
            <a:off x="8880092" y="3953328"/>
            <a:ext cx="2231136" cy="2231136"/>
          </a:xfrm>
          <a:prstGeom prst="rect">
            <a:avLst/>
          </a:prstGeom>
        </p:spPr>
      </p:pic>
      <p:pic>
        <p:nvPicPr>
          <p:cNvPr id="15" name="Content Placeholder 4" descr="A person smiling for the camera&#10;&#10;Description automatically generated">
            <a:extLst>
              <a:ext uri="{FF2B5EF4-FFF2-40B4-BE49-F238E27FC236}">
                <a16:creationId xmlns:a16="http://schemas.microsoft.com/office/drawing/2014/main" id="{0A5AB990-6203-4E8A-BCF6-BAD121EB2498}"/>
              </a:ext>
            </a:extLst>
          </p:cNvPr>
          <p:cNvPicPr>
            <a:picLocks noChangeAspect="1"/>
          </p:cNvPicPr>
          <p:nvPr/>
        </p:nvPicPr>
        <p:blipFill>
          <a:blip r:embed="rId5"/>
          <a:stretch>
            <a:fillRect/>
          </a:stretch>
        </p:blipFill>
        <p:spPr>
          <a:xfrm>
            <a:off x="4856232" y="274865"/>
            <a:ext cx="2231136" cy="2231136"/>
          </a:xfrm>
          <a:prstGeom prst="rect">
            <a:avLst/>
          </a:prstGeom>
        </p:spPr>
      </p:pic>
      <p:pic>
        <p:nvPicPr>
          <p:cNvPr id="16" name="Picture 15" descr="A person sitting in a restaurant&#10;&#10;Description automatically generated">
            <a:extLst>
              <a:ext uri="{FF2B5EF4-FFF2-40B4-BE49-F238E27FC236}">
                <a16:creationId xmlns:a16="http://schemas.microsoft.com/office/drawing/2014/main" id="{7D384DBD-8150-41EE-8661-04A8E21E7188}"/>
              </a:ext>
            </a:extLst>
          </p:cNvPr>
          <p:cNvPicPr>
            <a:picLocks noChangeAspect="1"/>
          </p:cNvPicPr>
          <p:nvPr/>
        </p:nvPicPr>
        <p:blipFill>
          <a:blip r:embed="rId6"/>
          <a:stretch>
            <a:fillRect/>
          </a:stretch>
        </p:blipFill>
        <p:spPr>
          <a:xfrm>
            <a:off x="5583935" y="3923989"/>
            <a:ext cx="2231136" cy="2231136"/>
          </a:xfrm>
          <a:prstGeom prst="rect">
            <a:avLst/>
          </a:prstGeom>
        </p:spPr>
      </p:pic>
      <p:sp>
        <p:nvSpPr>
          <p:cNvPr id="17" name="TextBox 10">
            <a:extLst>
              <a:ext uri="{FF2B5EF4-FFF2-40B4-BE49-F238E27FC236}">
                <a16:creationId xmlns:a16="http://schemas.microsoft.com/office/drawing/2014/main" id="{E72C69E5-E5ED-C447-A398-AA6D8A187FF8}"/>
              </a:ext>
            </a:extLst>
          </p:cNvPr>
          <p:cNvSpPr txBox="1"/>
          <p:nvPr/>
        </p:nvSpPr>
        <p:spPr>
          <a:xfrm>
            <a:off x="697735" y="2462291"/>
            <a:ext cx="3363974" cy="1728044"/>
          </a:xfrm>
          <a:prstGeom prst="rect">
            <a:avLst/>
          </a:prstGeom>
          <a:noFill/>
          <a:ln>
            <a:solidFill>
              <a:schemeClr val="bg1"/>
            </a:solidFill>
          </a:ln>
        </p:spPr>
        <p:txBody>
          <a:bodyPr vert="horz" wrap="square" lIns="182880" tIns="182880" rIns="182880" bIns="182880"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a:lnSpc>
                <a:spcPct val="90000"/>
              </a:lnSpc>
              <a:spcBef>
                <a:spcPct val="0"/>
              </a:spcBef>
              <a:spcAft>
                <a:spcPts val="600"/>
              </a:spcAft>
            </a:pPr>
            <a:r>
              <a:rPr lang="en-US" sz="2800" cap="all" spc="200" dirty="0">
                <a:solidFill>
                  <a:schemeClr val="bg1"/>
                </a:solidFill>
                <a:latin typeface="+mj-lt"/>
                <a:ea typeface="+mj-ea"/>
                <a:cs typeface="+mj-cs"/>
              </a:rPr>
              <a:t>Speakers</a:t>
            </a:r>
          </a:p>
        </p:txBody>
      </p:sp>
      <p:sp>
        <p:nvSpPr>
          <p:cNvPr id="18" name="TextBox 9">
            <a:extLst>
              <a:ext uri="{FF2B5EF4-FFF2-40B4-BE49-F238E27FC236}">
                <a16:creationId xmlns:a16="http://schemas.microsoft.com/office/drawing/2014/main" id="{578F9113-DABE-DD48-ABF0-359948197E5E}"/>
              </a:ext>
            </a:extLst>
          </p:cNvPr>
          <p:cNvSpPr txBox="1"/>
          <p:nvPr/>
        </p:nvSpPr>
        <p:spPr>
          <a:xfrm>
            <a:off x="5127771" y="2568377"/>
            <a:ext cx="1724669"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Divya Puraswani</a:t>
            </a:r>
          </a:p>
        </p:txBody>
      </p:sp>
      <p:sp>
        <p:nvSpPr>
          <p:cNvPr id="19" name="TextBox 18">
            <a:extLst>
              <a:ext uri="{FF2B5EF4-FFF2-40B4-BE49-F238E27FC236}">
                <a16:creationId xmlns:a16="http://schemas.microsoft.com/office/drawing/2014/main" id="{6E88D00C-AF76-0C42-B47E-5B8974499885}"/>
              </a:ext>
            </a:extLst>
          </p:cNvPr>
          <p:cNvSpPr txBox="1"/>
          <p:nvPr/>
        </p:nvSpPr>
        <p:spPr>
          <a:xfrm>
            <a:off x="7422050" y="2568377"/>
            <a:ext cx="2030065"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Sai Chaitanya Tolem</a:t>
            </a:r>
          </a:p>
        </p:txBody>
      </p:sp>
      <p:sp>
        <p:nvSpPr>
          <p:cNvPr id="20" name="TextBox 19">
            <a:extLst>
              <a:ext uri="{FF2B5EF4-FFF2-40B4-BE49-F238E27FC236}">
                <a16:creationId xmlns:a16="http://schemas.microsoft.com/office/drawing/2014/main" id="{46FFD2E9-2106-974E-B373-532F80766A5C}"/>
              </a:ext>
            </a:extLst>
          </p:cNvPr>
          <p:cNvSpPr txBox="1"/>
          <p:nvPr/>
        </p:nvSpPr>
        <p:spPr>
          <a:xfrm>
            <a:off x="10213606" y="2548205"/>
            <a:ext cx="1724669"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Shubh Johri</a:t>
            </a:r>
          </a:p>
        </p:txBody>
      </p:sp>
      <p:sp>
        <p:nvSpPr>
          <p:cNvPr id="21" name="TextBox 20">
            <a:extLst>
              <a:ext uri="{FF2B5EF4-FFF2-40B4-BE49-F238E27FC236}">
                <a16:creationId xmlns:a16="http://schemas.microsoft.com/office/drawing/2014/main" id="{157C1F9D-CAFB-B84B-9E73-A128A1068870}"/>
              </a:ext>
            </a:extLst>
          </p:cNvPr>
          <p:cNvSpPr txBox="1"/>
          <p:nvPr/>
        </p:nvSpPr>
        <p:spPr>
          <a:xfrm>
            <a:off x="5815602" y="6148968"/>
            <a:ext cx="2108199"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Aarathi Nadathur</a:t>
            </a:r>
          </a:p>
        </p:txBody>
      </p:sp>
      <p:sp>
        <p:nvSpPr>
          <p:cNvPr id="22" name="TextBox 21">
            <a:extLst>
              <a:ext uri="{FF2B5EF4-FFF2-40B4-BE49-F238E27FC236}">
                <a16:creationId xmlns:a16="http://schemas.microsoft.com/office/drawing/2014/main" id="{15A32930-893E-BC48-9629-BDA9488982EC}"/>
              </a:ext>
            </a:extLst>
          </p:cNvPr>
          <p:cNvSpPr txBox="1"/>
          <p:nvPr/>
        </p:nvSpPr>
        <p:spPr>
          <a:xfrm>
            <a:off x="9159506" y="6130346"/>
            <a:ext cx="2108199"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Sameer Rajput</a:t>
            </a:r>
          </a:p>
        </p:txBody>
      </p:sp>
    </p:spTree>
    <p:extLst>
      <p:ext uri="{BB962C8B-B14F-4D97-AF65-F5344CB8AC3E}">
        <p14:creationId xmlns:p14="http://schemas.microsoft.com/office/powerpoint/2010/main" val="2426372783"/>
      </p:ext>
    </p:extLst>
  </p:cSld>
  <p:clrMapOvr>
    <a:masterClrMapping/>
  </p:clrMapOvr>
  <mc:AlternateContent xmlns:mc="http://schemas.openxmlformats.org/markup-compatibility/2006" xmlns:p14="http://schemas.microsoft.com/office/powerpoint/2010/main">
    <mc:Choice Requires="p14">
      <p:transition spd="slow" p14:dur="2000" advTm="20476"/>
    </mc:Choice>
    <mc:Fallback xmlns="">
      <p:transition spd="slow" advTm="20476"/>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7E9C3-CA5E-EE4B-A8BA-0C3E45E1DF79}"/>
              </a:ext>
            </a:extLst>
          </p:cNvPr>
          <p:cNvSpPr>
            <a:spLocks noGrp="1"/>
          </p:cNvSpPr>
          <p:nvPr>
            <p:ph type="title"/>
          </p:nvPr>
        </p:nvSpPr>
        <p:spPr>
          <a:xfrm>
            <a:off x="1600200" y="2286000"/>
            <a:ext cx="8991600" cy="1828800"/>
          </a:xfrm>
          <a:noFill/>
          <a:ln>
            <a:solidFill>
              <a:schemeClr val="tx1"/>
            </a:solidFill>
          </a:ln>
        </p:spPr>
        <p:txBody>
          <a:bodyPr vert="horz" lIns="274320" tIns="182880" rIns="274320" bIns="182880" rtlCol="0" anchor="ctr" anchorCtr="1">
            <a:normAutofit/>
          </a:bodyPr>
          <a:lstStyle/>
          <a:p>
            <a:r>
              <a:rPr lang="en-US" sz="3200" kern="1200" cap="all" spc="200" baseline="0">
                <a:solidFill>
                  <a:schemeClr val="tx1"/>
                </a:solidFill>
                <a:latin typeface="+mj-lt"/>
                <a:ea typeface="+mj-ea"/>
                <a:cs typeface="+mj-cs"/>
              </a:rPr>
              <a:t>THANK YOU</a:t>
            </a:r>
          </a:p>
        </p:txBody>
      </p:sp>
    </p:spTree>
    <p:extLst>
      <p:ext uri="{BB962C8B-B14F-4D97-AF65-F5344CB8AC3E}">
        <p14:creationId xmlns:p14="http://schemas.microsoft.com/office/powerpoint/2010/main" val="36809871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FE873-B8ED-9041-A8A2-6B76111F6659}"/>
              </a:ext>
            </a:extLst>
          </p:cNvPr>
          <p:cNvSpPr>
            <a:spLocks noGrp="1"/>
          </p:cNvSpPr>
          <p:nvPr>
            <p:ph type="title"/>
          </p:nvPr>
        </p:nvSpPr>
        <p:spPr/>
        <p:txBody>
          <a:bodyPr/>
          <a:lstStyle/>
          <a:p>
            <a:r>
              <a:rPr lang="en-US" dirty="0"/>
              <a:t>SPEAKERS</a:t>
            </a:r>
          </a:p>
        </p:txBody>
      </p:sp>
      <p:sp>
        <p:nvSpPr>
          <p:cNvPr id="3" name="Content Placeholder 2">
            <a:extLst>
              <a:ext uri="{FF2B5EF4-FFF2-40B4-BE49-F238E27FC236}">
                <a16:creationId xmlns:a16="http://schemas.microsoft.com/office/drawing/2014/main" id="{81D9DA57-ADEA-4446-9E14-2A48CE6EE364}"/>
              </a:ext>
            </a:extLst>
          </p:cNvPr>
          <p:cNvSpPr>
            <a:spLocks noGrp="1"/>
          </p:cNvSpPr>
          <p:nvPr>
            <p:ph idx="1"/>
          </p:nvPr>
        </p:nvSpPr>
        <p:spPr/>
        <p:txBody>
          <a:bodyPr/>
          <a:lstStyle/>
          <a:p>
            <a:endParaRPr lang="en-US" dirty="0"/>
          </a:p>
        </p:txBody>
      </p:sp>
      <p:pic>
        <p:nvPicPr>
          <p:cNvPr id="4" name="Audio 2">
            <a:hlinkClick r:id="" action="ppaction://media"/>
            <a:extLst>
              <a:ext uri="{FF2B5EF4-FFF2-40B4-BE49-F238E27FC236}">
                <a16:creationId xmlns:a16="http://schemas.microsoft.com/office/drawing/2014/main" id="{24D9B2E1-E89F-0248-A65A-8D2DE46D2B09}"/>
              </a:ext>
            </a:extLst>
          </p:cNvPr>
          <p:cNvPicPr>
            <a:picLocks noChangeAspect="1"/>
          </p:cNvPicPr>
          <p:nvPr>
            <a:audioFile r:link="rId2"/>
            <p:extLst>
              <p:ext uri="{DAA4B4D4-6D71-4841-9C94-3DE7FCFB9230}">
                <p14:media xmlns:p14="http://schemas.microsoft.com/office/powerpoint/2010/main" r:embed="rId1"/>
              </p:ext>
            </p:extLst>
          </p:nvPr>
        </p:nvPicPr>
        <p:blipFill>
          <a:blip r:embed="rId18"/>
          <a:stretch>
            <a:fillRect/>
          </a:stretch>
        </p:blipFill>
        <p:spPr>
          <a:xfrm>
            <a:off x="10076730" y="151892"/>
            <a:ext cx="812800" cy="812800"/>
          </a:xfrm>
          <a:prstGeom prst="rect">
            <a:avLst/>
          </a:prstGeom>
        </p:spPr>
      </p:pic>
      <p:pic>
        <p:nvPicPr>
          <p:cNvPr id="5" name="Audio 1">
            <a:hlinkClick r:id="" action="ppaction://media"/>
            <a:extLst>
              <a:ext uri="{FF2B5EF4-FFF2-40B4-BE49-F238E27FC236}">
                <a16:creationId xmlns:a16="http://schemas.microsoft.com/office/drawing/2014/main" id="{C3A3DBC2-4EBD-8541-A34E-C1C4335EAFF3}"/>
              </a:ext>
            </a:extLst>
          </p:cNvPr>
          <p:cNvPicPr>
            <a:picLocks noChangeAspect="1"/>
          </p:cNvPicPr>
          <p:nvPr>
            <a:audioFile r:link="rId4"/>
            <p:extLst>
              <p:ext uri="{DAA4B4D4-6D71-4841-9C94-3DE7FCFB9230}">
                <p14:media xmlns:p14="http://schemas.microsoft.com/office/powerpoint/2010/main" r:embed="rId3"/>
              </p:ext>
            </p:extLst>
          </p:nvPr>
        </p:nvPicPr>
        <p:blipFill>
          <a:blip r:embed="rId18"/>
          <a:stretch>
            <a:fillRect/>
          </a:stretch>
        </p:blipFill>
        <p:spPr>
          <a:xfrm>
            <a:off x="10076730" y="1559052"/>
            <a:ext cx="812800" cy="812800"/>
          </a:xfrm>
          <a:prstGeom prst="rect">
            <a:avLst/>
          </a:prstGeom>
        </p:spPr>
      </p:pic>
      <p:pic>
        <p:nvPicPr>
          <p:cNvPr id="6" name="Audio 1">
            <a:hlinkClick r:id="" action="ppaction://media"/>
            <a:extLst>
              <a:ext uri="{FF2B5EF4-FFF2-40B4-BE49-F238E27FC236}">
                <a16:creationId xmlns:a16="http://schemas.microsoft.com/office/drawing/2014/main" id="{009018E0-EEC1-8047-A4EA-787AC914FB0C}"/>
              </a:ext>
            </a:extLst>
          </p:cNvPr>
          <p:cNvPicPr>
            <a:picLocks noChangeAspect="1"/>
          </p:cNvPicPr>
          <p:nvPr>
            <a:audioFile r:link="rId6"/>
            <p:extLst>
              <p:ext uri="{DAA4B4D4-6D71-4841-9C94-3DE7FCFB9230}">
                <p14:media xmlns:p14="http://schemas.microsoft.com/office/powerpoint/2010/main" r:embed="rId5"/>
              </p:ext>
            </p:extLst>
          </p:nvPr>
        </p:nvPicPr>
        <p:blipFill>
          <a:blip r:embed="rId18"/>
          <a:stretch>
            <a:fillRect/>
          </a:stretch>
        </p:blipFill>
        <p:spPr>
          <a:xfrm>
            <a:off x="9960864" y="2856484"/>
            <a:ext cx="812800" cy="812800"/>
          </a:xfrm>
          <a:prstGeom prst="rect">
            <a:avLst/>
          </a:prstGeom>
        </p:spPr>
      </p:pic>
      <p:pic>
        <p:nvPicPr>
          <p:cNvPr id="7" name="Audio 4">
            <a:hlinkClick r:id="" action="ppaction://media"/>
            <a:extLst>
              <a:ext uri="{FF2B5EF4-FFF2-40B4-BE49-F238E27FC236}">
                <a16:creationId xmlns:a16="http://schemas.microsoft.com/office/drawing/2014/main" id="{5B436E10-A873-5D46-BD3C-57FFD4463A0F}"/>
              </a:ext>
            </a:extLst>
          </p:cNvPr>
          <p:cNvPicPr>
            <a:picLocks noChangeAspect="1"/>
          </p:cNvPicPr>
          <p:nvPr>
            <a:audioFile r:link="rId8"/>
            <p:extLst>
              <p:ext uri="{DAA4B4D4-6D71-4841-9C94-3DE7FCFB9230}">
                <p14:media xmlns:p14="http://schemas.microsoft.com/office/powerpoint/2010/main" r:embed="rId7"/>
              </p:ext>
            </p:extLst>
          </p:nvPr>
        </p:nvPicPr>
        <p:blipFill>
          <a:blip r:embed="rId18"/>
          <a:stretch>
            <a:fillRect/>
          </a:stretch>
        </p:blipFill>
        <p:spPr>
          <a:xfrm>
            <a:off x="687633" y="434681"/>
            <a:ext cx="812800" cy="812800"/>
          </a:xfrm>
          <a:prstGeom prst="rect">
            <a:avLst/>
          </a:prstGeom>
        </p:spPr>
      </p:pic>
      <p:pic>
        <p:nvPicPr>
          <p:cNvPr id="8" name="Audio 1">
            <a:hlinkClick r:id="" action="ppaction://media"/>
            <a:extLst>
              <a:ext uri="{FF2B5EF4-FFF2-40B4-BE49-F238E27FC236}">
                <a16:creationId xmlns:a16="http://schemas.microsoft.com/office/drawing/2014/main" id="{C3904320-147E-484C-B877-19AE1226FC0E}"/>
              </a:ext>
            </a:extLst>
          </p:cNvPr>
          <p:cNvPicPr>
            <a:picLocks noChangeAspect="1"/>
          </p:cNvPicPr>
          <p:nvPr>
            <a:audioFile r:link="rId10"/>
            <p:extLst>
              <p:ext uri="{DAA4B4D4-6D71-4841-9C94-3DE7FCFB9230}">
                <p14:media xmlns:p14="http://schemas.microsoft.com/office/powerpoint/2010/main" r:embed="rId9"/>
              </p:ext>
            </p:extLst>
          </p:nvPr>
        </p:nvPicPr>
        <p:blipFill>
          <a:blip r:embed="rId18"/>
          <a:stretch>
            <a:fillRect/>
          </a:stretch>
        </p:blipFill>
        <p:spPr>
          <a:xfrm>
            <a:off x="687633" y="1559052"/>
            <a:ext cx="812800" cy="812800"/>
          </a:xfrm>
          <a:prstGeom prst="rect">
            <a:avLst/>
          </a:prstGeom>
        </p:spPr>
      </p:pic>
      <p:pic>
        <p:nvPicPr>
          <p:cNvPr id="9" name="Audio 1">
            <a:hlinkClick r:id="" action="ppaction://media"/>
            <a:extLst>
              <a:ext uri="{FF2B5EF4-FFF2-40B4-BE49-F238E27FC236}">
                <a16:creationId xmlns:a16="http://schemas.microsoft.com/office/drawing/2014/main" id="{2D6D39C5-FE4C-414A-A22A-F0B1FC83A32A}"/>
              </a:ext>
            </a:extLst>
          </p:cNvPr>
          <p:cNvPicPr>
            <a:picLocks noChangeAspect="1"/>
          </p:cNvPicPr>
          <p:nvPr>
            <a:audioFile r:link="rId12"/>
            <p:extLst>
              <p:ext uri="{DAA4B4D4-6D71-4841-9C94-3DE7FCFB9230}">
                <p14:media xmlns:p14="http://schemas.microsoft.com/office/powerpoint/2010/main" r:embed="rId11"/>
              </p:ext>
            </p:extLst>
          </p:nvPr>
        </p:nvPicPr>
        <p:blipFill>
          <a:blip r:embed="rId18"/>
          <a:stretch>
            <a:fillRect/>
          </a:stretch>
        </p:blipFill>
        <p:spPr>
          <a:xfrm>
            <a:off x="687633" y="2856484"/>
            <a:ext cx="812800" cy="812800"/>
          </a:xfrm>
          <a:prstGeom prst="rect">
            <a:avLst/>
          </a:prstGeom>
        </p:spPr>
      </p:pic>
      <p:pic>
        <p:nvPicPr>
          <p:cNvPr id="10" name="Audio 2">
            <a:hlinkClick r:id="" action="ppaction://media"/>
            <a:extLst>
              <a:ext uri="{FF2B5EF4-FFF2-40B4-BE49-F238E27FC236}">
                <a16:creationId xmlns:a16="http://schemas.microsoft.com/office/drawing/2014/main" id="{C3B0F020-DC0B-994A-91FF-0A106986CDD2}"/>
              </a:ext>
            </a:extLst>
          </p:cNvPr>
          <p:cNvPicPr>
            <a:picLocks noChangeAspect="1"/>
          </p:cNvPicPr>
          <p:nvPr>
            <a:audioFile r:link="rId14"/>
            <p:extLst>
              <p:ext uri="{DAA4B4D4-6D71-4841-9C94-3DE7FCFB9230}">
                <p14:media xmlns:p14="http://schemas.microsoft.com/office/powerpoint/2010/main" r:embed="rId13"/>
              </p:ext>
            </p:extLst>
          </p:nvPr>
        </p:nvPicPr>
        <p:blipFill>
          <a:blip r:embed="rId18"/>
          <a:stretch>
            <a:fillRect/>
          </a:stretch>
        </p:blipFill>
        <p:spPr>
          <a:xfrm>
            <a:off x="11226800" y="5892800"/>
            <a:ext cx="812800" cy="812800"/>
          </a:xfrm>
          <a:prstGeom prst="rect">
            <a:avLst/>
          </a:prstGeom>
        </p:spPr>
      </p:pic>
      <p:pic>
        <p:nvPicPr>
          <p:cNvPr id="11" name="Audio 4">
            <a:hlinkClick r:id="" action="ppaction://media"/>
            <a:extLst>
              <a:ext uri="{FF2B5EF4-FFF2-40B4-BE49-F238E27FC236}">
                <a16:creationId xmlns:a16="http://schemas.microsoft.com/office/drawing/2014/main" id="{06BAC16F-4D1F-3F4F-B9B0-CE8E6269C454}"/>
              </a:ext>
            </a:extLst>
          </p:cNvPr>
          <p:cNvPicPr>
            <a:picLocks noChangeAspect="1"/>
          </p:cNvPicPr>
          <p:nvPr>
            <a:audioFile r:link="rId16"/>
            <p:extLst>
              <p:ext uri="{DAA4B4D4-6D71-4841-9C94-3DE7FCFB9230}">
                <p14:media xmlns:p14="http://schemas.microsoft.com/office/powerpoint/2010/main" r:embed="rId15"/>
              </p:ext>
            </p:extLst>
          </p:nvPr>
        </p:nvPicPr>
        <p:blipFill>
          <a:blip r:embed="rId18"/>
          <a:stretch>
            <a:fillRect/>
          </a:stretch>
        </p:blipFill>
        <p:spPr>
          <a:xfrm>
            <a:off x="7711661" y="5818259"/>
            <a:ext cx="812800" cy="812800"/>
          </a:xfrm>
          <a:prstGeom prst="rect">
            <a:avLst/>
          </a:prstGeom>
        </p:spPr>
      </p:pic>
    </p:spTree>
    <p:extLst>
      <p:ext uri="{BB962C8B-B14F-4D97-AF65-F5344CB8AC3E}">
        <p14:creationId xmlns:p14="http://schemas.microsoft.com/office/powerpoint/2010/main" val="2289707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5"/>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6"/>
                                        </p:tgtEl>
                                      </p:cBhvr>
                                    </p:cmd>
                                  </p:childTnLst>
                                </p:cTn>
                              </p:par>
                            </p:childTnLst>
                          </p:cTn>
                        </p:par>
                        <p:par>
                          <p:cTn id="13" fill="hold">
                            <p:stCondLst>
                              <p:cond delay="0"/>
                            </p:stCondLst>
                            <p:childTnLst>
                              <p:par>
                                <p:cTn id="14" presetID="1" presetClass="mediacall" presetSubtype="0" fill="hold" nodeType="afterEffect">
                                  <p:stCondLst>
                                    <p:cond delay="0"/>
                                  </p:stCondLst>
                                  <p:childTnLst>
                                    <p:cmd type="call" cmd="playFrom(0.0)">
                                      <p:cBhvr>
                                        <p:cTn id="15" dur="1" fill="hold"/>
                                        <p:tgtEl>
                                          <p:spTgt spid="7"/>
                                        </p:tgtEl>
                                      </p:cBhvr>
                                    </p:cmd>
                                  </p:childTnLst>
                                </p:cTn>
                              </p:par>
                            </p:childTnLst>
                          </p:cTn>
                        </p:par>
                        <p:par>
                          <p:cTn id="16" fill="hold">
                            <p:stCondLst>
                              <p:cond delay="0"/>
                            </p:stCondLst>
                            <p:childTnLst>
                              <p:par>
                                <p:cTn id="17" presetID="1" presetClass="mediacall" presetSubtype="0" fill="hold" nodeType="afterEffect">
                                  <p:stCondLst>
                                    <p:cond delay="0"/>
                                  </p:stCondLst>
                                  <p:childTnLst>
                                    <p:cmd type="call" cmd="playFrom(0.0)">
                                      <p:cBhvr>
                                        <p:cTn id="18" dur="1" fill="hold"/>
                                        <p:tgtEl>
                                          <p:spTgt spid="8"/>
                                        </p:tgtEl>
                                      </p:cBhvr>
                                    </p:cmd>
                                  </p:childTnLst>
                                </p:cTn>
                              </p:par>
                            </p:childTnLst>
                          </p:cTn>
                        </p:par>
                        <p:par>
                          <p:cTn id="19" fill="hold">
                            <p:stCondLst>
                              <p:cond delay="1"/>
                            </p:stCondLst>
                            <p:childTnLst>
                              <p:par>
                                <p:cTn id="20" presetID="1" presetClass="mediacall" presetSubtype="0" fill="hold" nodeType="afterEffect">
                                  <p:stCondLst>
                                    <p:cond delay="0"/>
                                  </p:stCondLst>
                                  <p:childTnLst>
                                    <p:cmd type="call" cmd="playFrom(0.0)">
                                      <p:cBhvr>
                                        <p:cTn id="21" dur="1" fill="hold"/>
                                        <p:tgtEl>
                                          <p:spTgt spid="9"/>
                                        </p:tgtEl>
                                      </p:cBhvr>
                                    </p:cmd>
                                  </p:childTnLst>
                                </p:cTn>
                              </p:par>
                            </p:childTnLst>
                          </p:cTn>
                        </p:par>
                        <p:par>
                          <p:cTn id="22" fill="hold">
                            <p:stCondLst>
                              <p:cond delay="2"/>
                            </p:stCondLst>
                            <p:childTnLst>
                              <p:par>
                                <p:cTn id="23" presetID="1" presetClass="mediacall" presetSubtype="0" fill="hold" nodeType="afterEffect">
                                  <p:stCondLst>
                                    <p:cond delay="0"/>
                                  </p:stCondLst>
                                  <p:childTnLst>
                                    <p:cmd type="call" cmd="playFrom(0.0)">
                                      <p:cBhvr>
                                        <p:cTn id="24" dur="1" fill="hold"/>
                                        <p:tgtEl>
                                          <p:spTgt spid="10"/>
                                        </p:tgtEl>
                                      </p:cBhvr>
                                    </p:cmd>
                                  </p:childTnLst>
                                </p:cTn>
                              </p:par>
                            </p:childTnLst>
                          </p:cTn>
                        </p:par>
                        <p:par>
                          <p:cTn id="25" fill="hold">
                            <p:stCondLst>
                              <p:cond delay="3"/>
                            </p:stCondLst>
                            <p:childTnLst>
                              <p:par>
                                <p:cTn id="26" presetID="1" presetClass="mediacall" presetSubtype="0" fill="hold" nodeType="afterEffect">
                                  <p:stCondLst>
                                    <p:cond delay="0"/>
                                  </p:stCondLst>
                                  <p:childTnLst>
                                    <p:cmd type="call" cmd="playFrom(0.0)">
                                      <p:cBhvr>
                                        <p:cTn id="27"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4"/>
                </p:tgtEl>
              </p:cMediaNode>
            </p:audio>
            <p:audio isNarration="1">
              <p:cMediaNode vol="80000" showWhenStopped="0">
                <p:cTn id="29" fill="hold" display="0">
                  <p:stCondLst>
                    <p:cond delay="indefinite"/>
                  </p:stCondLst>
                  <p:endCondLst>
                    <p:cond evt="onStopAudio" delay="0">
                      <p:tgtEl>
                        <p:sldTgt/>
                      </p:tgtEl>
                    </p:cond>
                  </p:endCondLst>
                </p:cTn>
                <p:tgtEl>
                  <p:spTgt spid="5"/>
                </p:tgtEl>
              </p:cMediaNode>
            </p:audio>
            <p:audio isNarration="1">
              <p:cMediaNode vol="80000" showWhenStopped="0">
                <p:cTn id="30" fill="hold" display="0">
                  <p:stCondLst>
                    <p:cond delay="indefinite"/>
                  </p:stCondLst>
                  <p:endCondLst>
                    <p:cond evt="onStopAudio" delay="0">
                      <p:tgtEl>
                        <p:sldTgt/>
                      </p:tgtEl>
                    </p:cond>
                  </p:endCondLst>
                </p:cTn>
                <p:tgtEl>
                  <p:spTgt spid="6"/>
                </p:tgtEl>
              </p:cMediaNode>
            </p:audio>
            <p:audio isNarration="1">
              <p:cMediaNode vol="80000" showWhenStopped="0">
                <p:cTn id="31" fill="hold" display="0">
                  <p:stCondLst>
                    <p:cond delay="indefinite"/>
                  </p:stCondLst>
                  <p:endCondLst>
                    <p:cond evt="onStopAudio" delay="0">
                      <p:tgtEl>
                        <p:sldTgt/>
                      </p:tgtEl>
                    </p:cond>
                  </p:endCondLst>
                </p:cTn>
                <p:tgtEl>
                  <p:spTgt spid="7"/>
                </p:tgtEl>
              </p:cMediaNode>
            </p:audio>
            <p:audio isNarration="1">
              <p:cMediaNode vol="80000" showWhenStopped="0">
                <p:cTn id="32" fill="hold" display="0">
                  <p:stCondLst>
                    <p:cond delay="indefinite"/>
                  </p:stCondLst>
                  <p:endCondLst>
                    <p:cond evt="onStopAudio" delay="0">
                      <p:tgtEl>
                        <p:sldTgt/>
                      </p:tgtEl>
                    </p:cond>
                  </p:endCondLst>
                </p:cTn>
                <p:tgtEl>
                  <p:spTgt spid="8"/>
                </p:tgtEl>
              </p:cMediaNode>
            </p:audio>
            <p:audio isNarration="1">
              <p:cMediaNode vol="80000" showWhenStopped="0">
                <p:cTn id="33" fill="hold" display="0">
                  <p:stCondLst>
                    <p:cond delay="indefinite"/>
                  </p:stCondLst>
                  <p:endCondLst>
                    <p:cond evt="onStopAudio" delay="0">
                      <p:tgtEl>
                        <p:sldTgt/>
                      </p:tgtEl>
                    </p:cond>
                  </p:endCondLst>
                </p:cTn>
                <p:tgtEl>
                  <p:spTgt spid="9"/>
                </p:tgtEl>
              </p:cMediaNode>
            </p:audio>
            <p:audio isNarration="1">
              <p:cMediaNode vol="80000" showWhenStopped="0">
                <p:cTn id="34" fill="hold" display="0">
                  <p:stCondLst>
                    <p:cond delay="indefinite"/>
                  </p:stCondLst>
                  <p:endCondLst>
                    <p:cond evt="onStopAudio" delay="0">
                      <p:tgtEl>
                        <p:sldTgt/>
                      </p:tgtEl>
                    </p:cond>
                  </p:endCondLst>
                </p:cTn>
                <p:tgtEl>
                  <p:spTgt spid="10"/>
                </p:tgtEl>
              </p:cMediaNode>
            </p:audio>
            <p:audio isNarration="1">
              <p:cMediaNode vol="80000" showWhenStopped="0">
                <p:cTn id="35"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54758-9835-8E4B-94EB-39542A290C30}"/>
              </a:ext>
            </a:extLst>
          </p:cNvPr>
          <p:cNvSpPr>
            <a:spLocks noGrp="1"/>
          </p:cNvSpPr>
          <p:nvPr>
            <p:ph type="title"/>
          </p:nvPr>
        </p:nvSpPr>
        <p:spPr>
          <a:xfrm>
            <a:off x="804672" y="978776"/>
            <a:ext cx="5925310" cy="1174991"/>
          </a:xfrm>
        </p:spPr>
        <p:txBody>
          <a:bodyPr>
            <a:normAutofit/>
          </a:bodyPr>
          <a:lstStyle/>
          <a:p>
            <a:r>
              <a:rPr lang="en-US" sz="2400"/>
              <a:t>Introduction</a:t>
            </a:r>
          </a:p>
        </p:txBody>
      </p:sp>
      <p:sp>
        <p:nvSpPr>
          <p:cNvPr id="3" name="Content Placeholder 2">
            <a:extLst>
              <a:ext uri="{FF2B5EF4-FFF2-40B4-BE49-F238E27FC236}">
                <a16:creationId xmlns:a16="http://schemas.microsoft.com/office/drawing/2014/main" id="{6B5AEEB1-78A7-DC43-ACBF-0CEE201F93A2}"/>
              </a:ext>
            </a:extLst>
          </p:cNvPr>
          <p:cNvSpPr>
            <a:spLocks noGrp="1"/>
          </p:cNvSpPr>
          <p:nvPr>
            <p:ph idx="1"/>
          </p:nvPr>
        </p:nvSpPr>
        <p:spPr>
          <a:xfrm>
            <a:off x="804672" y="2640692"/>
            <a:ext cx="5925310" cy="3255252"/>
          </a:xfrm>
        </p:spPr>
        <p:txBody>
          <a:bodyPr>
            <a:normAutofit/>
          </a:bodyPr>
          <a:lstStyle/>
          <a:p>
            <a:r>
              <a:rPr lang="en-US" dirty="0">
                <a:cs typeface="Times New Roman" panose="02020603050405020304" pitchFamily="18" charset="0"/>
              </a:rPr>
              <a:t>In-depth analysis of Airbnb data for Paris through visualizations using Python and Tableau, which would help Airbnb to increase its revenue. </a:t>
            </a:r>
          </a:p>
          <a:p>
            <a:r>
              <a:rPr lang="en-US" dirty="0">
                <a:cs typeface="Times New Roman" panose="02020603050405020304" pitchFamily="18" charset="0"/>
              </a:rPr>
              <a:t>The dataset is sourced from website http://insideairbnb.com/get-the-data.html and data was compiled on 05 February 2019 (Inside Airbnb).  </a:t>
            </a:r>
          </a:p>
          <a:p>
            <a:r>
              <a:rPr lang="en-US" dirty="0">
                <a:cs typeface="Times New Roman" panose="02020603050405020304" pitchFamily="18" charset="0"/>
              </a:rPr>
              <a:t>We used the listings.csv dataset which consists of information and metrics for listings in Paris and reviews.csv consists of review data and listing ID for the years 2009 – 2019.</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10" name="Picture 9" descr="A clock tower lit up at night&#10;&#10;Description generated with high confidence">
            <a:extLst>
              <a:ext uri="{FF2B5EF4-FFF2-40B4-BE49-F238E27FC236}">
                <a16:creationId xmlns:a16="http://schemas.microsoft.com/office/drawing/2014/main" id="{87B9E127-44FE-4112-BAA6-CE4C14143FE4}"/>
              </a:ext>
            </a:extLst>
          </p:cNvPr>
          <p:cNvPicPr>
            <a:picLocks noChangeAspect="1"/>
          </p:cNvPicPr>
          <p:nvPr/>
        </p:nvPicPr>
        <p:blipFill rotWithShape="1">
          <a:blip r:embed="rId4"/>
          <a:srcRect t="2078" r="1" b="1"/>
          <a:stretch/>
        </p:blipFill>
        <p:spPr>
          <a:xfrm>
            <a:off x="7534654" y="10"/>
            <a:ext cx="4657345" cy="6857990"/>
          </a:xfrm>
          <a:prstGeom prst="rect">
            <a:avLst/>
          </a:prstGeom>
        </p:spPr>
      </p:pic>
      <p:pic>
        <p:nvPicPr>
          <p:cNvPr id="4" name="Audio 3">
            <a:hlinkClick r:id="" action="ppaction://media"/>
            <a:extLst>
              <a:ext uri="{FF2B5EF4-FFF2-40B4-BE49-F238E27FC236}">
                <a16:creationId xmlns:a16="http://schemas.microsoft.com/office/drawing/2014/main" id="{50FCCBBF-14A9-904A-AC53-D398354CCA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67258048"/>
      </p:ext>
    </p:extLst>
  </p:cSld>
  <p:clrMapOvr>
    <a:masterClrMapping/>
  </p:clrMapOvr>
  <mc:AlternateContent xmlns:mc="http://schemas.openxmlformats.org/markup-compatibility/2006" xmlns:p14="http://schemas.microsoft.com/office/powerpoint/2010/main">
    <mc:Choice Requires="p14">
      <p:transition spd="slow" p14:dur="2000" advTm="20570"/>
    </mc:Choice>
    <mc:Fallback xmlns="">
      <p:transition spd="slow" advTm="20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37E9C3-CA5E-EE4B-A8BA-0C3E45E1DF79}"/>
              </a:ext>
            </a:extLst>
          </p:cNvPr>
          <p:cNvSpPr>
            <a:spLocks noGrp="1"/>
          </p:cNvSpPr>
          <p:nvPr>
            <p:ph type="title"/>
          </p:nvPr>
        </p:nvSpPr>
        <p:spPr>
          <a:xfrm>
            <a:off x="643467" y="643467"/>
            <a:ext cx="3363974" cy="1728044"/>
          </a:xfrm>
          <a:noFill/>
          <a:ln>
            <a:solidFill>
              <a:schemeClr val="bg1"/>
            </a:solidFill>
          </a:ln>
        </p:spPr>
        <p:txBody>
          <a:bodyPr wrap="square">
            <a:normAutofit/>
          </a:bodyPr>
          <a:lstStyle/>
          <a:p>
            <a:r>
              <a:rPr lang="en-US" dirty="0">
                <a:solidFill>
                  <a:schemeClr val="bg1"/>
                </a:solidFill>
              </a:rPr>
              <a:t>Aim</a:t>
            </a:r>
          </a:p>
        </p:txBody>
      </p:sp>
      <p:sp>
        <p:nvSpPr>
          <p:cNvPr id="3" name="Content Placeholder 2">
            <a:extLst>
              <a:ext uri="{FF2B5EF4-FFF2-40B4-BE49-F238E27FC236}">
                <a16:creationId xmlns:a16="http://schemas.microsoft.com/office/drawing/2014/main" id="{169698E4-745C-B249-B8A3-1F03FECC075C}"/>
              </a:ext>
            </a:extLst>
          </p:cNvPr>
          <p:cNvSpPr>
            <a:spLocks noGrp="1"/>
          </p:cNvSpPr>
          <p:nvPr>
            <p:ph idx="1"/>
          </p:nvPr>
        </p:nvSpPr>
        <p:spPr>
          <a:xfrm>
            <a:off x="643468" y="2638044"/>
            <a:ext cx="3363974" cy="3415622"/>
          </a:xfrm>
        </p:spPr>
        <p:txBody>
          <a:bodyPr>
            <a:normAutofit/>
          </a:bodyPr>
          <a:lstStyle/>
          <a:p>
            <a:pPr>
              <a:lnSpc>
                <a:spcPct val="90000"/>
              </a:lnSpc>
            </a:pPr>
            <a:r>
              <a:rPr lang="en-US" sz="1400" dirty="0">
                <a:solidFill>
                  <a:schemeClr val="bg1"/>
                </a:solidFill>
                <a:cs typeface="Times New Roman" panose="02020603050405020304" pitchFamily="18" charset="0"/>
              </a:rPr>
              <a:t>Increase in the revenue of Airbnb depends on the revenue earned by the hosts as Airbnb charges 3%, only once the reservation is completed (Airbnb Financials). Hence, the month when the host lists, the location where he lists, and the type of property he lists matter!</a:t>
            </a:r>
          </a:p>
          <a:p>
            <a:pPr>
              <a:lnSpc>
                <a:spcPct val="90000"/>
              </a:lnSpc>
            </a:pPr>
            <a:r>
              <a:rPr lang="en-US" sz="1400" dirty="0">
                <a:solidFill>
                  <a:schemeClr val="bg1"/>
                </a:solidFill>
                <a:cs typeface="Times New Roman" panose="02020603050405020304" pitchFamily="18" charset="0"/>
              </a:rPr>
              <a:t>Analysis to one neighborhood based on the average and median price of that neighborhood and the competition in that neighborhood. Then, we followed it with analyzing the highly correlated features in that neighborhood and selecting the time to list the property.</a:t>
            </a:r>
          </a:p>
          <a:p>
            <a:pPr marL="0" indent="0">
              <a:lnSpc>
                <a:spcPct val="90000"/>
              </a:lnSpc>
              <a:buNone/>
            </a:pPr>
            <a:endParaRPr lang="en-US" sz="1400" dirty="0">
              <a:solidFill>
                <a:schemeClr val="bg1"/>
              </a:solidFill>
              <a:cs typeface="Times New Roman" panose="02020603050405020304" pitchFamily="18" charset="0"/>
            </a:endParaRPr>
          </a:p>
        </p:txBody>
      </p:sp>
      <p:pic>
        <p:nvPicPr>
          <p:cNvPr id="13" name="Picture 12" descr="A picture containing LEGO, toy&#10;&#10;Description generated with high confidence">
            <a:extLst>
              <a:ext uri="{FF2B5EF4-FFF2-40B4-BE49-F238E27FC236}">
                <a16:creationId xmlns:a16="http://schemas.microsoft.com/office/drawing/2014/main" id="{83A37BB6-F513-40D1-8790-4894D2BAF856}"/>
              </a:ext>
            </a:extLst>
          </p:cNvPr>
          <p:cNvPicPr>
            <a:picLocks noChangeAspect="1"/>
          </p:cNvPicPr>
          <p:nvPr/>
        </p:nvPicPr>
        <p:blipFill>
          <a:blip r:embed="rId4"/>
          <a:stretch>
            <a:fillRect/>
          </a:stretch>
        </p:blipFill>
        <p:spPr>
          <a:xfrm>
            <a:off x="5297763" y="1989581"/>
            <a:ext cx="6250769" cy="2738991"/>
          </a:xfrm>
          <a:prstGeom prst="rect">
            <a:avLst/>
          </a:prstGeom>
        </p:spPr>
      </p:pic>
      <p:pic>
        <p:nvPicPr>
          <p:cNvPr id="4" name="Audio 3">
            <a:hlinkClick r:id="" action="ppaction://media"/>
            <a:extLst>
              <a:ext uri="{FF2B5EF4-FFF2-40B4-BE49-F238E27FC236}">
                <a16:creationId xmlns:a16="http://schemas.microsoft.com/office/drawing/2014/main" id="{743EC996-4878-ED4D-BCBC-59D66BD1CD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0877231"/>
      </p:ext>
    </p:extLst>
  </p:cSld>
  <p:clrMapOvr>
    <a:masterClrMapping/>
  </p:clrMapOvr>
  <mc:AlternateContent xmlns:mc="http://schemas.openxmlformats.org/markup-compatibility/2006" xmlns:p14="http://schemas.microsoft.com/office/powerpoint/2010/main">
    <mc:Choice Requires="p14">
      <p:transition spd="slow" p14:dur="2000" advTm="33549"/>
    </mc:Choice>
    <mc:Fallback xmlns="">
      <p:transition spd="slow" advTm="33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9BDAD-130C-3F41-BDEF-F261DAEC423D}"/>
              </a:ext>
            </a:extLst>
          </p:cNvPr>
          <p:cNvSpPr>
            <a:spLocks noGrp="1"/>
          </p:cNvSpPr>
          <p:nvPr>
            <p:ph type="title"/>
          </p:nvPr>
        </p:nvSpPr>
        <p:spPr/>
        <p:txBody>
          <a:bodyPr/>
          <a:lstStyle/>
          <a:p>
            <a:r>
              <a:rPr lang="en-US" dirty="0"/>
              <a:t>DESIGN PRINCIPLES</a:t>
            </a:r>
          </a:p>
        </p:txBody>
      </p:sp>
      <p:sp>
        <p:nvSpPr>
          <p:cNvPr id="3" name="Content Placeholder 2">
            <a:extLst>
              <a:ext uri="{FF2B5EF4-FFF2-40B4-BE49-F238E27FC236}">
                <a16:creationId xmlns:a16="http://schemas.microsoft.com/office/drawing/2014/main" id="{284BA1D5-570D-5445-8075-E8D16EBD3D1F}"/>
              </a:ext>
            </a:extLst>
          </p:cNvPr>
          <p:cNvSpPr>
            <a:spLocks noGrp="1"/>
          </p:cNvSpPr>
          <p:nvPr>
            <p:ph idx="1"/>
          </p:nvPr>
        </p:nvSpPr>
        <p:spPr/>
        <p:txBody>
          <a:bodyPr/>
          <a:lstStyle/>
          <a:p>
            <a:pPr lvl="0"/>
            <a:r>
              <a:rPr lang="en-US" b="1" dirty="0">
                <a:cs typeface="Times New Roman" panose="02020603050405020304" pitchFamily="18" charset="0"/>
              </a:rPr>
              <a:t>Color: </a:t>
            </a:r>
            <a:r>
              <a:rPr lang="en-US" dirty="0">
                <a:cs typeface="Times New Roman" panose="02020603050405020304" pitchFamily="18" charset="0"/>
              </a:rPr>
              <a:t>Color can be expressed in many ways and is used to attract the viewers’ attention. Most of the graphs have the bars in blue. </a:t>
            </a:r>
          </a:p>
          <a:p>
            <a:pPr lvl="0"/>
            <a:r>
              <a:rPr lang="en-US" b="1" dirty="0">
                <a:cs typeface="Times New Roman" panose="02020603050405020304" pitchFamily="18" charset="0"/>
              </a:rPr>
              <a:t>Form: </a:t>
            </a:r>
            <a:r>
              <a:rPr lang="en-US" dirty="0">
                <a:cs typeface="Times New Roman" panose="02020603050405020304" pitchFamily="18" charset="0"/>
              </a:rPr>
              <a:t>We have used bar charts for most of the figures as they are easier for interpretation and comparison. </a:t>
            </a:r>
          </a:p>
          <a:p>
            <a:pPr lvl="0"/>
            <a:r>
              <a:rPr lang="en-US" dirty="0">
                <a:cs typeface="Times New Roman" panose="02020603050405020304" pitchFamily="18" charset="0"/>
              </a:rPr>
              <a:t>Other pre-attentive visual properties like intensity, length and the width of the figure are also focused on the graphs below.</a:t>
            </a:r>
          </a:p>
          <a:p>
            <a:pPr lvl="0"/>
            <a:r>
              <a:rPr lang="en-US" dirty="0">
                <a:cs typeface="Times New Roman" panose="02020603050405020304" pitchFamily="18" charset="0"/>
              </a:rPr>
              <a:t>We used </a:t>
            </a:r>
            <a:r>
              <a:rPr lang="en-US" dirty="0" err="1">
                <a:cs typeface="Times New Roman" panose="02020603050405020304" pitchFamily="18" charset="0"/>
              </a:rPr>
              <a:t>Tufte's</a:t>
            </a:r>
            <a:r>
              <a:rPr lang="en-US" dirty="0">
                <a:cs typeface="Times New Roman" panose="02020603050405020304" pitchFamily="18" charset="0"/>
              </a:rPr>
              <a:t> Design Principles to ensure high graphical integrity by showing that the labels are clear and detailed. So, all the figures have a title, labels for x, y and an interactive legend.</a:t>
            </a:r>
          </a:p>
          <a:p>
            <a:endParaRPr lang="en-US" dirty="0"/>
          </a:p>
        </p:txBody>
      </p:sp>
      <p:pic>
        <p:nvPicPr>
          <p:cNvPr id="4" name="Audio 3">
            <a:hlinkClick r:id="" action="ppaction://media"/>
            <a:extLst>
              <a:ext uri="{FF2B5EF4-FFF2-40B4-BE49-F238E27FC236}">
                <a16:creationId xmlns:a16="http://schemas.microsoft.com/office/drawing/2014/main" id="{4B87AFCD-E3F0-2941-B5C6-2862F6DB1BC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73382163"/>
      </p:ext>
    </p:extLst>
  </p:cSld>
  <p:clrMapOvr>
    <a:masterClrMapping/>
  </p:clrMapOvr>
  <mc:AlternateContent xmlns:mc="http://schemas.openxmlformats.org/markup-compatibility/2006" xmlns:p14="http://schemas.microsoft.com/office/powerpoint/2010/main">
    <mc:Choice Requires="p14">
      <p:transition spd="slow" p14:dur="2000" advTm="45484"/>
    </mc:Choice>
    <mc:Fallback xmlns="">
      <p:transition spd="slow" advTm="45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BF5BC59-062A-354C-B1ED-719530DD0AD7}"/>
              </a:ext>
            </a:extLst>
          </p:cNvPr>
          <p:cNvSpPr>
            <a:spLocks noGrp="1"/>
          </p:cNvSpPr>
          <p:nvPr>
            <p:ph type="title"/>
          </p:nvPr>
        </p:nvSpPr>
        <p:spPr>
          <a:xfrm>
            <a:off x="643467" y="643467"/>
            <a:ext cx="3363974" cy="1728044"/>
          </a:xfrm>
          <a:noFill/>
          <a:ln>
            <a:solidFill>
              <a:schemeClr val="bg1"/>
            </a:solidFill>
          </a:ln>
        </p:spPr>
        <p:txBody>
          <a:bodyPr wrap="square">
            <a:normAutofit/>
          </a:bodyPr>
          <a:lstStyle/>
          <a:p>
            <a:r>
              <a:rPr lang="en-US" sz="2000" dirty="0">
                <a:solidFill>
                  <a:schemeClr val="bg1"/>
                </a:solidFill>
              </a:rPr>
              <a:t>Analysis 1- Where to list? </a:t>
            </a:r>
          </a:p>
        </p:txBody>
      </p:sp>
      <p:sp>
        <p:nvSpPr>
          <p:cNvPr id="13" name="Content Placeholder 8">
            <a:extLst>
              <a:ext uri="{FF2B5EF4-FFF2-40B4-BE49-F238E27FC236}">
                <a16:creationId xmlns:a16="http://schemas.microsoft.com/office/drawing/2014/main" id="{027CCC7F-7C86-4190-A1F9-E9FDEB77BD41}"/>
              </a:ext>
            </a:extLst>
          </p:cNvPr>
          <p:cNvSpPr>
            <a:spLocks noGrp="1"/>
          </p:cNvSpPr>
          <p:nvPr>
            <p:ph idx="1"/>
          </p:nvPr>
        </p:nvSpPr>
        <p:spPr>
          <a:xfrm>
            <a:off x="643468" y="2638044"/>
            <a:ext cx="3363974" cy="3415622"/>
          </a:xfrm>
        </p:spPr>
        <p:txBody>
          <a:bodyPr>
            <a:normAutofit/>
          </a:bodyPr>
          <a:lstStyle/>
          <a:p>
            <a:r>
              <a:rPr lang="en-US" dirty="0">
                <a:solidFill>
                  <a:schemeClr val="bg1"/>
                </a:solidFill>
                <a:cs typeface="Times New Roman" panose="02020603050405020304" pitchFamily="18" charset="0"/>
              </a:rPr>
              <a:t>Average price per neighborhood – Highest in Elysee.</a:t>
            </a:r>
          </a:p>
          <a:p>
            <a:pPr marL="0" indent="0">
              <a:buNone/>
            </a:pPr>
            <a:endParaRPr lang="en-US" dirty="0">
              <a:solidFill>
                <a:schemeClr val="bg1"/>
              </a:solidFill>
              <a:latin typeface="Times New Roman" panose="02020603050405020304" pitchFamily="18" charset="0"/>
              <a:cs typeface="Times New Roman" panose="02020603050405020304" pitchFamily="18" charset="0"/>
            </a:endParaRPr>
          </a:p>
        </p:txBody>
      </p:sp>
      <p:pic>
        <p:nvPicPr>
          <p:cNvPr id="7" name="Content Placeholder 3" descr="A screenshot of a cell phone&#10;&#10;Description automatically generated">
            <a:extLst>
              <a:ext uri="{FF2B5EF4-FFF2-40B4-BE49-F238E27FC236}">
                <a16:creationId xmlns:a16="http://schemas.microsoft.com/office/drawing/2014/main" id="{A688E888-D7DC-0444-AE03-CF59C1FBBA9B}"/>
              </a:ext>
            </a:extLst>
          </p:cNvPr>
          <p:cNvPicPr>
            <a:picLocks/>
          </p:cNvPicPr>
          <p:nvPr/>
        </p:nvPicPr>
        <p:blipFill>
          <a:blip r:embed="rId4"/>
          <a:stretch>
            <a:fillRect/>
          </a:stretch>
        </p:blipFill>
        <p:spPr>
          <a:xfrm>
            <a:off x="5188688" y="967563"/>
            <a:ext cx="6496493" cy="4811444"/>
          </a:xfrm>
          <a:prstGeom prst="rect">
            <a:avLst/>
          </a:prstGeom>
        </p:spPr>
      </p:pic>
      <p:sp>
        <p:nvSpPr>
          <p:cNvPr id="5" name="TextBox 4">
            <a:extLst>
              <a:ext uri="{FF2B5EF4-FFF2-40B4-BE49-F238E27FC236}">
                <a16:creationId xmlns:a16="http://schemas.microsoft.com/office/drawing/2014/main" id="{B22EEED5-8B3B-DB4B-A846-246FB3304379}"/>
              </a:ext>
            </a:extLst>
          </p:cNvPr>
          <p:cNvSpPr txBox="1"/>
          <p:nvPr/>
        </p:nvSpPr>
        <p:spPr>
          <a:xfrm>
            <a:off x="7955615" y="6305788"/>
            <a:ext cx="935064" cy="369332"/>
          </a:xfrm>
          <a:prstGeom prst="rect">
            <a:avLst/>
          </a:prstGeom>
          <a:noFill/>
        </p:spPr>
        <p:txBody>
          <a:bodyPr wrap="none" rtlCol="0">
            <a:spAutoFit/>
          </a:bodyPr>
          <a:lstStyle/>
          <a:p>
            <a:pPr algn="ctr"/>
            <a:r>
              <a:rPr lang="en-US" dirty="0"/>
              <a:t>Figure 1</a:t>
            </a:r>
          </a:p>
        </p:txBody>
      </p:sp>
      <p:pic>
        <p:nvPicPr>
          <p:cNvPr id="6" name="Audio 5">
            <a:hlinkClick r:id="" action="ppaction://media"/>
            <a:extLst>
              <a:ext uri="{FF2B5EF4-FFF2-40B4-BE49-F238E27FC236}">
                <a16:creationId xmlns:a16="http://schemas.microsoft.com/office/drawing/2014/main" id="{CB045F96-9764-2144-BE50-CBDACF5C8CF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04017922"/>
      </p:ext>
    </p:extLst>
  </p:cSld>
  <p:clrMapOvr>
    <a:masterClrMapping/>
  </p:clrMapOvr>
  <mc:AlternateContent xmlns:mc="http://schemas.openxmlformats.org/markup-compatibility/2006" xmlns:p14="http://schemas.microsoft.com/office/powerpoint/2010/main">
    <mc:Choice Requires="p14">
      <p:transition spd="slow" p14:dur="2000" advTm="18868"/>
    </mc:Choice>
    <mc:Fallback xmlns="">
      <p:transition spd="slow" advTm="18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9" name="Content Placeholder 8">
            <a:extLst>
              <a:ext uri="{FF2B5EF4-FFF2-40B4-BE49-F238E27FC236}">
                <a16:creationId xmlns:a16="http://schemas.microsoft.com/office/drawing/2014/main" id="{880CAADF-04A3-47F7-BD40-2082E31263A0}"/>
              </a:ext>
            </a:extLst>
          </p:cNvPr>
          <p:cNvSpPr>
            <a:spLocks noGrp="1"/>
          </p:cNvSpPr>
          <p:nvPr>
            <p:ph idx="1"/>
          </p:nvPr>
        </p:nvSpPr>
        <p:spPr>
          <a:xfrm>
            <a:off x="645161" y="1377358"/>
            <a:ext cx="3363974" cy="3415622"/>
          </a:xfrm>
        </p:spPr>
        <p:txBody>
          <a:bodyPr>
            <a:normAutofit/>
          </a:bodyPr>
          <a:lstStyle/>
          <a:p>
            <a:r>
              <a:rPr lang="en-US" dirty="0">
                <a:solidFill>
                  <a:schemeClr val="bg1"/>
                </a:solidFill>
                <a:cs typeface="Times New Roman" panose="02020603050405020304" pitchFamily="18" charset="0"/>
              </a:rPr>
              <a:t>Median price per neighborhood: The median price is highest in Elysee.</a:t>
            </a:r>
          </a:p>
          <a:p>
            <a:endParaRPr lang="en-US" dirty="0">
              <a:solidFill>
                <a:schemeClr val="bg1"/>
              </a:solidFill>
              <a:cs typeface="Times New Roman" panose="02020603050405020304" pitchFamily="18" charset="0"/>
            </a:endParaRPr>
          </a:p>
          <a:p>
            <a:r>
              <a:rPr lang="en-US" dirty="0">
                <a:solidFill>
                  <a:schemeClr val="bg1"/>
                </a:solidFill>
                <a:cs typeface="Times New Roman" panose="02020603050405020304" pitchFamily="18" charset="0"/>
              </a:rPr>
              <a:t>From the figures 1 and 2, we can say that half of the listings in Elysee are significantly priced higher.</a:t>
            </a:r>
          </a:p>
          <a:p>
            <a:pPr marL="0" indent="0">
              <a:buNone/>
            </a:pPr>
            <a:endParaRPr lang="en-US" dirty="0">
              <a:solidFill>
                <a:schemeClr val="bg1"/>
              </a:solidFill>
            </a:endParaRPr>
          </a:p>
        </p:txBody>
      </p:sp>
      <p:pic>
        <p:nvPicPr>
          <p:cNvPr id="10" name="Picture 9">
            <a:extLst>
              <a:ext uri="{FF2B5EF4-FFF2-40B4-BE49-F238E27FC236}">
                <a16:creationId xmlns:a16="http://schemas.microsoft.com/office/drawing/2014/main" id="{F216E41D-25DB-3746-9812-EDE21C02A69D}"/>
              </a:ext>
            </a:extLst>
          </p:cNvPr>
          <p:cNvPicPr/>
          <p:nvPr/>
        </p:nvPicPr>
        <p:blipFill>
          <a:blip r:embed="rId4"/>
          <a:stretch>
            <a:fillRect/>
          </a:stretch>
        </p:blipFill>
        <p:spPr>
          <a:xfrm>
            <a:off x="5209952" y="978195"/>
            <a:ext cx="6464597" cy="4323538"/>
          </a:xfrm>
          <a:prstGeom prst="rect">
            <a:avLst/>
          </a:prstGeom>
        </p:spPr>
      </p:pic>
      <p:sp>
        <p:nvSpPr>
          <p:cNvPr id="6" name="TextBox 5">
            <a:extLst>
              <a:ext uri="{FF2B5EF4-FFF2-40B4-BE49-F238E27FC236}">
                <a16:creationId xmlns:a16="http://schemas.microsoft.com/office/drawing/2014/main" id="{5FC512D6-6072-ED43-9AC2-D6FFCC8BC069}"/>
              </a:ext>
            </a:extLst>
          </p:cNvPr>
          <p:cNvSpPr txBox="1"/>
          <p:nvPr/>
        </p:nvSpPr>
        <p:spPr>
          <a:xfrm>
            <a:off x="7999812" y="5301733"/>
            <a:ext cx="935064" cy="369332"/>
          </a:xfrm>
          <a:prstGeom prst="rect">
            <a:avLst/>
          </a:prstGeom>
          <a:noFill/>
        </p:spPr>
        <p:txBody>
          <a:bodyPr wrap="none" rtlCol="0">
            <a:spAutoFit/>
          </a:bodyPr>
          <a:lstStyle/>
          <a:p>
            <a:r>
              <a:rPr lang="en-US" dirty="0"/>
              <a:t>Figure 2</a:t>
            </a:r>
          </a:p>
        </p:txBody>
      </p:sp>
      <p:pic>
        <p:nvPicPr>
          <p:cNvPr id="4" name="Audio 3">
            <a:hlinkClick r:id="" action="ppaction://media"/>
            <a:extLst>
              <a:ext uri="{FF2B5EF4-FFF2-40B4-BE49-F238E27FC236}">
                <a16:creationId xmlns:a16="http://schemas.microsoft.com/office/drawing/2014/main" id="{0CDC9FC6-7CD7-054A-8A6F-B6BE1FE5C5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12516427"/>
      </p:ext>
    </p:extLst>
  </p:cSld>
  <p:clrMapOvr>
    <a:masterClrMapping/>
  </p:clrMapOvr>
  <mc:AlternateContent xmlns:mc="http://schemas.openxmlformats.org/markup-compatibility/2006" xmlns:p14="http://schemas.microsoft.com/office/powerpoint/2010/main">
    <mc:Choice Requires="p14">
      <p:transition spd="slow" p14:dur="2000" advTm="28094"/>
    </mc:Choice>
    <mc:Fallback xmlns="">
      <p:transition spd="slow" advTm="280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FBE6F33-D4A4-8C48-9DDD-195FF9E88A73}"/>
              </a:ext>
            </a:extLst>
          </p:cNvPr>
          <p:cNvSpPr>
            <a:spLocks noGrp="1"/>
          </p:cNvSpPr>
          <p:nvPr>
            <p:ph idx="1"/>
          </p:nvPr>
        </p:nvSpPr>
        <p:spPr>
          <a:xfrm>
            <a:off x="643468" y="1640755"/>
            <a:ext cx="3363974" cy="3415622"/>
          </a:xfrm>
        </p:spPr>
        <p:txBody>
          <a:bodyPr>
            <a:normAutofit lnSpcReduction="10000"/>
          </a:bodyPr>
          <a:lstStyle/>
          <a:p>
            <a:r>
              <a:rPr lang="en-US" dirty="0">
                <a:solidFill>
                  <a:schemeClr val="bg1"/>
                </a:solidFill>
                <a:cs typeface="Times New Roman" panose="02020603050405020304" pitchFamily="18" charset="0"/>
              </a:rPr>
              <a:t>Competitive neighborhoods- The number of listings is highest in Buttes-Montmartre, and the listings in Elysee are quite low. From this we can say that the competition in Elysee area is less. </a:t>
            </a:r>
          </a:p>
          <a:p>
            <a:r>
              <a:rPr lang="en-US" dirty="0">
                <a:solidFill>
                  <a:schemeClr val="bg1"/>
                </a:solidFill>
                <a:cs typeface="Times New Roman" panose="02020603050405020304" pitchFamily="18" charset="0"/>
              </a:rPr>
              <a:t>So from the figures 1, 2, and 3 we can infer that in Elysee the host can exploit the market as average price is high and competition is less. </a:t>
            </a:r>
          </a:p>
          <a:p>
            <a:endParaRPr lang="en-US" dirty="0">
              <a:solidFill>
                <a:schemeClr val="bg1"/>
              </a:solidFill>
            </a:endParaRPr>
          </a:p>
        </p:txBody>
      </p:sp>
      <p:pic>
        <p:nvPicPr>
          <p:cNvPr id="1025" name="Picture 5">
            <a:extLst>
              <a:ext uri="{FF2B5EF4-FFF2-40B4-BE49-F238E27FC236}">
                <a16:creationId xmlns:a16="http://schemas.microsoft.com/office/drawing/2014/main" id="{0C3350C6-C313-464F-98FE-4AF7A1DB744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924407" y="981003"/>
            <a:ext cx="6980828" cy="4261556"/>
          </a:xfrm>
          <a:prstGeom prst="rect">
            <a:avLst/>
          </a:prstGeom>
          <a:solidFill>
            <a:schemeClr val="bg1"/>
          </a:solidFill>
          <a:extLst/>
        </p:spPr>
      </p:pic>
      <p:sp>
        <p:nvSpPr>
          <p:cNvPr id="4" name="Rectangle 2">
            <a:extLst>
              <a:ext uri="{FF2B5EF4-FFF2-40B4-BE49-F238E27FC236}">
                <a16:creationId xmlns:a16="http://schemas.microsoft.com/office/drawing/2014/main" id="{31900842-C5AA-6246-A925-DF502153CAB0}"/>
              </a:ext>
            </a:extLst>
          </p:cNvPr>
          <p:cNvSpPr>
            <a:spLocks noChangeArrowheads="1"/>
          </p:cNvSpPr>
          <p:nvPr/>
        </p:nvSpPr>
        <p:spPr bwMode="auto">
          <a:xfrm>
            <a:off x="216569" y="-26469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5" name="TextBox 4">
            <a:extLst>
              <a:ext uri="{FF2B5EF4-FFF2-40B4-BE49-F238E27FC236}">
                <a16:creationId xmlns:a16="http://schemas.microsoft.com/office/drawing/2014/main" id="{9621D563-C1C7-0E4D-A3B0-C46649C78F2B}"/>
              </a:ext>
            </a:extLst>
          </p:cNvPr>
          <p:cNvSpPr txBox="1"/>
          <p:nvPr/>
        </p:nvSpPr>
        <p:spPr>
          <a:xfrm>
            <a:off x="8537944" y="5507665"/>
            <a:ext cx="935064" cy="369332"/>
          </a:xfrm>
          <a:prstGeom prst="rect">
            <a:avLst/>
          </a:prstGeom>
          <a:noFill/>
        </p:spPr>
        <p:txBody>
          <a:bodyPr wrap="none" rtlCol="0">
            <a:spAutoFit/>
          </a:bodyPr>
          <a:lstStyle/>
          <a:p>
            <a:r>
              <a:rPr lang="en-US" dirty="0"/>
              <a:t>Figure 3</a:t>
            </a:r>
          </a:p>
        </p:txBody>
      </p:sp>
      <p:pic>
        <p:nvPicPr>
          <p:cNvPr id="6" name="Audio 5">
            <a:hlinkClick r:id="" action="ppaction://media"/>
            <a:extLst>
              <a:ext uri="{FF2B5EF4-FFF2-40B4-BE49-F238E27FC236}">
                <a16:creationId xmlns:a16="http://schemas.microsoft.com/office/drawing/2014/main" id="{7A60FA8A-AD19-9B48-BEBF-3479DAB434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24174199"/>
      </p:ext>
    </p:extLst>
  </p:cSld>
  <p:clrMapOvr>
    <a:masterClrMapping/>
  </p:clrMapOvr>
  <mc:AlternateContent xmlns:mc="http://schemas.openxmlformats.org/markup-compatibility/2006" xmlns:p14="http://schemas.microsoft.com/office/powerpoint/2010/main">
    <mc:Choice Requires="p14">
      <p:transition spd="slow" p14:dur="2000" advTm="41052"/>
    </mc:Choice>
    <mc:Fallback xmlns="">
      <p:transition spd="slow" advTm="41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BA975C-E663-2443-851E-6844AB1DD3E3}"/>
              </a:ext>
            </a:extLst>
          </p:cNvPr>
          <p:cNvSpPr>
            <a:spLocks noGrp="1"/>
          </p:cNvSpPr>
          <p:nvPr>
            <p:ph type="title"/>
          </p:nvPr>
        </p:nvSpPr>
        <p:spPr>
          <a:xfrm>
            <a:off x="643467" y="643467"/>
            <a:ext cx="3363974" cy="1728044"/>
          </a:xfrm>
          <a:noFill/>
          <a:ln>
            <a:solidFill>
              <a:schemeClr val="bg1"/>
            </a:solidFill>
          </a:ln>
        </p:spPr>
        <p:txBody>
          <a:bodyPr wrap="square">
            <a:normAutofit fontScale="90000"/>
          </a:bodyPr>
          <a:lstStyle/>
          <a:p>
            <a:r>
              <a:rPr lang="en-US" dirty="0">
                <a:solidFill>
                  <a:schemeClr val="bg1"/>
                </a:solidFill>
              </a:rPr>
              <a:t>Analysis II- Factors to consider while listing</a:t>
            </a:r>
          </a:p>
        </p:txBody>
      </p:sp>
      <p:sp>
        <p:nvSpPr>
          <p:cNvPr id="3" name="Content Placeholder 2">
            <a:extLst>
              <a:ext uri="{FF2B5EF4-FFF2-40B4-BE49-F238E27FC236}">
                <a16:creationId xmlns:a16="http://schemas.microsoft.com/office/drawing/2014/main" id="{8AC28A62-DAA9-BA48-B315-2FAA2549B948}"/>
              </a:ext>
            </a:extLst>
          </p:cNvPr>
          <p:cNvSpPr>
            <a:spLocks noGrp="1"/>
          </p:cNvSpPr>
          <p:nvPr>
            <p:ph idx="1"/>
          </p:nvPr>
        </p:nvSpPr>
        <p:spPr>
          <a:xfrm>
            <a:off x="643468" y="2638044"/>
            <a:ext cx="3363974" cy="3415622"/>
          </a:xfrm>
        </p:spPr>
        <p:txBody>
          <a:bodyPr>
            <a:normAutofit fontScale="92500"/>
          </a:bodyPr>
          <a:lstStyle/>
          <a:p>
            <a:r>
              <a:rPr lang="en-US" dirty="0">
                <a:solidFill>
                  <a:schemeClr val="bg1"/>
                </a:solidFill>
                <a:cs typeface="Times New Roman" panose="02020603050405020304" pitchFamily="18" charset="0"/>
              </a:rPr>
              <a:t>To increase the revenue, the host should consider the factors which affect price the most.</a:t>
            </a:r>
          </a:p>
          <a:p>
            <a:r>
              <a:rPr lang="en-US" dirty="0">
                <a:solidFill>
                  <a:schemeClr val="bg1"/>
                </a:solidFill>
                <a:cs typeface="Times New Roman" panose="02020603050405020304" pitchFamily="18" charset="0"/>
              </a:rPr>
              <a:t>From this correlation graph, we see that number of bedrooms, property type and number of accommodates are the highly correlated features with price. Hence, after selecting the neighborhood, the host can optimize the price by selecting the right features.</a:t>
            </a:r>
          </a:p>
          <a:p>
            <a:endParaRPr lang="en-US" dirty="0">
              <a:solidFill>
                <a:schemeClr val="bg1"/>
              </a:solidFill>
            </a:endParaRPr>
          </a:p>
        </p:txBody>
      </p:sp>
      <p:sp>
        <p:nvSpPr>
          <p:cNvPr id="4" name="Rectangle 2">
            <a:extLst>
              <a:ext uri="{FF2B5EF4-FFF2-40B4-BE49-F238E27FC236}">
                <a16:creationId xmlns:a16="http://schemas.microsoft.com/office/drawing/2014/main" id="{CFE56C46-F78C-D242-A4A9-C0046745834B}"/>
              </a:ext>
            </a:extLst>
          </p:cNvPr>
          <p:cNvSpPr>
            <a:spLocks noChangeArrowheads="1"/>
          </p:cNvSpPr>
          <p:nvPr/>
        </p:nvSpPr>
        <p:spPr bwMode="auto">
          <a:xfrm>
            <a:off x="-683514" y="50749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6" name="TextBox 5">
            <a:extLst>
              <a:ext uri="{FF2B5EF4-FFF2-40B4-BE49-F238E27FC236}">
                <a16:creationId xmlns:a16="http://schemas.microsoft.com/office/drawing/2014/main" id="{EA518764-7045-7547-B87A-2C998C4C1B30}"/>
              </a:ext>
            </a:extLst>
          </p:cNvPr>
          <p:cNvSpPr txBox="1"/>
          <p:nvPr/>
        </p:nvSpPr>
        <p:spPr>
          <a:xfrm>
            <a:off x="8612373" y="6053666"/>
            <a:ext cx="935064" cy="369332"/>
          </a:xfrm>
          <a:prstGeom prst="rect">
            <a:avLst/>
          </a:prstGeom>
          <a:noFill/>
        </p:spPr>
        <p:txBody>
          <a:bodyPr wrap="none" rtlCol="0">
            <a:spAutoFit/>
          </a:bodyPr>
          <a:lstStyle/>
          <a:p>
            <a:pPr algn="ctr"/>
            <a:r>
              <a:rPr lang="en-US" dirty="0"/>
              <a:t>Figure 4</a:t>
            </a:r>
          </a:p>
        </p:txBody>
      </p:sp>
      <p:pic>
        <p:nvPicPr>
          <p:cNvPr id="7" name="Picture 6" descr="A close up of a logo&#10;&#10;Description automatically generated">
            <a:extLst>
              <a:ext uri="{FF2B5EF4-FFF2-40B4-BE49-F238E27FC236}">
                <a16:creationId xmlns:a16="http://schemas.microsoft.com/office/drawing/2014/main" id="{B013505E-842D-F74B-9C2F-2BAA89744858}"/>
              </a:ext>
            </a:extLst>
          </p:cNvPr>
          <p:cNvPicPr>
            <a:picLocks noChangeAspect="1"/>
          </p:cNvPicPr>
          <p:nvPr/>
        </p:nvPicPr>
        <p:blipFill>
          <a:blip r:embed="rId4"/>
          <a:stretch>
            <a:fillRect/>
          </a:stretch>
        </p:blipFill>
        <p:spPr>
          <a:xfrm>
            <a:off x="4931255" y="435002"/>
            <a:ext cx="7021008" cy="5618664"/>
          </a:xfrm>
          <a:prstGeom prst="rect">
            <a:avLst/>
          </a:prstGeom>
        </p:spPr>
      </p:pic>
      <p:pic>
        <p:nvPicPr>
          <p:cNvPr id="8" name="Audio 7">
            <a:hlinkClick r:id="" action="ppaction://media"/>
            <a:extLst>
              <a:ext uri="{FF2B5EF4-FFF2-40B4-BE49-F238E27FC236}">
                <a16:creationId xmlns:a16="http://schemas.microsoft.com/office/drawing/2014/main" id="{08C9B303-3A57-CD4A-954D-5A0674297E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05280767"/>
      </p:ext>
    </p:extLst>
  </p:cSld>
  <p:clrMapOvr>
    <a:masterClrMapping/>
  </p:clrMapOvr>
  <mc:AlternateContent xmlns:mc="http://schemas.openxmlformats.org/markup-compatibility/2006" xmlns:p14="http://schemas.microsoft.com/office/powerpoint/2010/main">
    <mc:Choice Requires="p14">
      <p:transition spd="slow" p14:dur="2000" advTm="27725"/>
    </mc:Choice>
    <mc:Fallback xmlns="">
      <p:transition spd="slow" advTm="277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AC28A62-DAA9-BA48-B315-2FAA2549B948}"/>
              </a:ext>
            </a:extLst>
          </p:cNvPr>
          <p:cNvSpPr>
            <a:spLocks noGrp="1"/>
          </p:cNvSpPr>
          <p:nvPr>
            <p:ph idx="1"/>
          </p:nvPr>
        </p:nvSpPr>
        <p:spPr>
          <a:xfrm>
            <a:off x="643468" y="1304544"/>
            <a:ext cx="3721268" cy="3444578"/>
          </a:xfrm>
        </p:spPr>
        <p:txBody>
          <a:bodyPr vert="horz" lIns="91440" tIns="45720" rIns="91440" bIns="45720" rtlCol="0">
            <a:normAutofit/>
          </a:bodyPr>
          <a:lstStyle/>
          <a:p>
            <a:r>
              <a:rPr lang="en-US" dirty="0">
                <a:solidFill>
                  <a:schemeClr val="bg1"/>
                </a:solidFill>
                <a:cs typeface="Times New Roman" panose="02020603050405020304" pitchFamily="18" charset="0"/>
              </a:rPr>
              <a:t>Represents the average price per number of accommodates in the Elysee neighborhood with the listings at the top of each bar. </a:t>
            </a:r>
          </a:p>
          <a:p>
            <a:r>
              <a:rPr lang="en-US" dirty="0">
                <a:solidFill>
                  <a:schemeClr val="bg1"/>
                </a:solidFill>
                <a:cs typeface="Times New Roman" panose="02020603050405020304" pitchFamily="18" charset="0"/>
              </a:rPr>
              <a:t>The average price of the listing is varying after the 10 accommodates and the number of listings is less as compared to that of lower number of accommodates. </a:t>
            </a:r>
          </a:p>
          <a:p>
            <a:pPr marL="0"/>
            <a:endParaRPr lang="en-US" dirty="0">
              <a:solidFill>
                <a:schemeClr val="bg1"/>
              </a:solidFill>
            </a:endParaRPr>
          </a:p>
        </p:txBody>
      </p:sp>
      <p:pic>
        <p:nvPicPr>
          <p:cNvPr id="5" name="Picture 4" descr="A screenshot of a social media post&#10;&#10;Description automatically generated">
            <a:extLst>
              <a:ext uri="{FF2B5EF4-FFF2-40B4-BE49-F238E27FC236}">
                <a16:creationId xmlns:a16="http://schemas.microsoft.com/office/drawing/2014/main" id="{124532A2-2CE6-4D47-B195-3C7D08089F0D}"/>
              </a:ext>
            </a:extLst>
          </p:cNvPr>
          <p:cNvPicPr>
            <a:picLocks noChangeAspect="1"/>
          </p:cNvPicPr>
          <p:nvPr/>
        </p:nvPicPr>
        <p:blipFill>
          <a:blip r:embed="rId4"/>
          <a:stretch>
            <a:fillRect/>
          </a:stretch>
        </p:blipFill>
        <p:spPr>
          <a:xfrm>
            <a:off x="4877144" y="1345670"/>
            <a:ext cx="6765507" cy="3636459"/>
          </a:xfrm>
          <a:prstGeom prst="rect">
            <a:avLst/>
          </a:prstGeom>
        </p:spPr>
      </p:pic>
      <p:sp>
        <p:nvSpPr>
          <p:cNvPr id="4" name="Rectangle 2">
            <a:extLst>
              <a:ext uri="{FF2B5EF4-FFF2-40B4-BE49-F238E27FC236}">
                <a16:creationId xmlns:a16="http://schemas.microsoft.com/office/drawing/2014/main" id="{CFE56C46-F78C-D242-A4A9-C0046745834B}"/>
              </a:ext>
            </a:extLst>
          </p:cNvPr>
          <p:cNvSpPr>
            <a:spLocks noChangeArrowheads="1"/>
          </p:cNvSpPr>
          <p:nvPr/>
        </p:nvSpPr>
        <p:spPr bwMode="auto">
          <a:xfrm>
            <a:off x="-683514" y="50749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6" name="TextBox 5">
            <a:extLst>
              <a:ext uri="{FF2B5EF4-FFF2-40B4-BE49-F238E27FC236}">
                <a16:creationId xmlns:a16="http://schemas.microsoft.com/office/drawing/2014/main" id="{1F6FA420-6E3D-214F-B9EC-20829C07084E}"/>
              </a:ext>
            </a:extLst>
          </p:cNvPr>
          <p:cNvSpPr txBox="1"/>
          <p:nvPr/>
        </p:nvSpPr>
        <p:spPr>
          <a:xfrm>
            <a:off x="7955615" y="5363108"/>
            <a:ext cx="935064" cy="369332"/>
          </a:xfrm>
          <a:prstGeom prst="rect">
            <a:avLst/>
          </a:prstGeom>
          <a:noFill/>
        </p:spPr>
        <p:txBody>
          <a:bodyPr wrap="none" rtlCol="0">
            <a:spAutoFit/>
          </a:bodyPr>
          <a:lstStyle/>
          <a:p>
            <a:r>
              <a:rPr lang="en-US" dirty="0"/>
              <a:t>Figure 5</a:t>
            </a:r>
          </a:p>
        </p:txBody>
      </p:sp>
      <p:pic>
        <p:nvPicPr>
          <p:cNvPr id="7" name="Audio 6">
            <a:hlinkClick r:id="" action="ppaction://media"/>
            <a:extLst>
              <a:ext uri="{FF2B5EF4-FFF2-40B4-BE49-F238E27FC236}">
                <a16:creationId xmlns:a16="http://schemas.microsoft.com/office/drawing/2014/main" id="{ECD7F173-BCBD-C443-9856-C881CB0C9B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4576512"/>
      </p:ext>
    </p:extLst>
  </p:cSld>
  <p:clrMapOvr>
    <a:masterClrMapping/>
  </p:clrMapOvr>
  <mc:AlternateContent xmlns:mc="http://schemas.openxmlformats.org/markup-compatibility/2006" xmlns:p14="http://schemas.microsoft.com/office/powerpoint/2010/main">
    <mc:Choice Requires="p14">
      <p:transition spd="slow" p14:dur="2000" advTm="46172"/>
    </mc:Choice>
    <mc:Fallback xmlns="">
      <p:transition spd="slow" advTm="46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171</TotalTime>
  <Words>883</Words>
  <Application>Microsoft Office PowerPoint</Application>
  <PresentationFormat>Widescreen</PresentationFormat>
  <Paragraphs>57</Paragraphs>
  <Slides>18</Slides>
  <Notes>0</Notes>
  <HiddenSlides>0</HiddenSlides>
  <MMClips>23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Gill Sans MT</vt:lpstr>
      <vt:lpstr>Times New Roman</vt:lpstr>
      <vt:lpstr>Parcel</vt:lpstr>
      <vt:lpstr>PowerPoint Presentation</vt:lpstr>
      <vt:lpstr>Introduction</vt:lpstr>
      <vt:lpstr>Aim</vt:lpstr>
      <vt:lpstr>DESIGN PRINCIPLES</vt:lpstr>
      <vt:lpstr>Analysis 1- Where to list? </vt:lpstr>
      <vt:lpstr>PowerPoint Presentation</vt:lpstr>
      <vt:lpstr>PowerPoint Presentation</vt:lpstr>
      <vt:lpstr>Analysis II- Factors to consider while listing</vt:lpstr>
      <vt:lpstr>PowerPoint Presentation</vt:lpstr>
      <vt:lpstr>PowerPoint Presentation</vt:lpstr>
      <vt:lpstr>PowerPoint Presentation</vt:lpstr>
      <vt:lpstr>PowerPoint Presentation</vt:lpstr>
      <vt:lpstr>Analysis III- When to list the property</vt:lpstr>
      <vt:lpstr>challenges</vt:lpstr>
      <vt:lpstr>Conclusions </vt:lpstr>
      <vt:lpstr>PowerPoint Presentation</vt:lpstr>
      <vt:lpstr>THANK YOU</vt:lpstr>
      <vt:lpstr>SPEAKERS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shubh</cp:lastModifiedBy>
  <cp:revision>13</cp:revision>
  <dcterms:created xsi:type="dcterms:W3CDTF">2019-05-04T00:10:28Z</dcterms:created>
  <dcterms:modified xsi:type="dcterms:W3CDTF">2019-05-04T03:05:32Z</dcterms:modified>
</cp:coreProperties>
</file>